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33"/>
  </p:notesMasterIdLst>
  <p:sldIdLst>
    <p:sldId id="302" r:id="rId2"/>
    <p:sldId id="309" r:id="rId3"/>
    <p:sldId id="333" r:id="rId4"/>
    <p:sldId id="312" r:id="rId5"/>
    <p:sldId id="313" r:id="rId6"/>
    <p:sldId id="315" r:id="rId7"/>
    <p:sldId id="317" r:id="rId8"/>
    <p:sldId id="316" r:id="rId9"/>
    <p:sldId id="318" r:id="rId10"/>
    <p:sldId id="319" r:id="rId11"/>
    <p:sldId id="310" r:id="rId12"/>
    <p:sldId id="321" r:id="rId13"/>
    <p:sldId id="322" r:id="rId14"/>
    <p:sldId id="320" r:id="rId15"/>
    <p:sldId id="324" r:id="rId16"/>
    <p:sldId id="325" r:id="rId17"/>
    <p:sldId id="326" r:id="rId18"/>
    <p:sldId id="350" r:id="rId19"/>
    <p:sldId id="330" r:id="rId20"/>
    <p:sldId id="327" r:id="rId21"/>
    <p:sldId id="328" r:id="rId22"/>
    <p:sldId id="329" r:id="rId23"/>
    <p:sldId id="332" r:id="rId24"/>
    <p:sldId id="331" r:id="rId25"/>
    <p:sldId id="307" r:id="rId26"/>
    <p:sldId id="334" r:id="rId27"/>
    <p:sldId id="353" r:id="rId28"/>
    <p:sldId id="354" r:id="rId29"/>
    <p:sldId id="355" r:id="rId30"/>
    <p:sldId id="338" r:id="rId31"/>
    <p:sldId id="35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64" d="100"/>
          <a:sy n="64" d="100"/>
        </p:scale>
        <p:origin x="6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ckett, April" userId="571a9d59-45b5-4985-97c4-784f2cbe086c" providerId="ADAL" clId="{68810B6A-A0A0-4C60-BB94-EC1FDE0629B1}"/>
    <pc:docChg chg="custSel addSld modSld">
      <pc:chgData name="Crockett, April" userId="571a9d59-45b5-4985-97c4-784f2cbe086c" providerId="ADAL" clId="{68810B6A-A0A0-4C60-BB94-EC1FDE0629B1}" dt="2021-04-19T16:13:48.527" v="407" actId="20577"/>
      <pc:docMkLst>
        <pc:docMk/>
      </pc:docMkLst>
      <pc:sldChg chg="modSp">
        <pc:chgData name="Crockett, April" userId="571a9d59-45b5-4985-97c4-784f2cbe086c" providerId="ADAL" clId="{68810B6A-A0A0-4C60-BB94-EC1FDE0629B1}" dt="2021-04-12T16:24:00.826" v="2" actId="20577"/>
        <pc:sldMkLst>
          <pc:docMk/>
          <pc:sldMk cId="272276306" sldId="316"/>
        </pc:sldMkLst>
        <pc:spChg chg="mod">
          <ac:chgData name="Crockett, April" userId="571a9d59-45b5-4985-97c4-784f2cbe086c" providerId="ADAL" clId="{68810B6A-A0A0-4C60-BB94-EC1FDE0629B1}" dt="2021-04-12T16:24:00.826" v="2" actId="20577"/>
          <ac:spMkLst>
            <pc:docMk/>
            <pc:sldMk cId="272276306" sldId="316"/>
            <ac:spMk id="3" creationId="{00000000-0000-0000-0000-000000000000}"/>
          </ac:spMkLst>
        </pc:spChg>
      </pc:sldChg>
      <pc:sldChg chg="modSp add">
        <pc:chgData name="Crockett, April" userId="571a9d59-45b5-4985-97c4-784f2cbe086c" providerId="ADAL" clId="{68810B6A-A0A0-4C60-BB94-EC1FDE0629B1}" dt="2021-04-19T16:13:48.527" v="407" actId="20577"/>
        <pc:sldMkLst>
          <pc:docMk/>
          <pc:sldMk cId="3105130111" sldId="353"/>
        </pc:sldMkLst>
        <pc:spChg chg="mod">
          <ac:chgData name="Crockett, April" userId="571a9d59-45b5-4985-97c4-784f2cbe086c" providerId="ADAL" clId="{68810B6A-A0A0-4C60-BB94-EC1FDE0629B1}" dt="2021-04-19T16:12:52.408" v="363" actId="20577"/>
          <ac:spMkLst>
            <pc:docMk/>
            <pc:sldMk cId="3105130111" sldId="353"/>
            <ac:spMk id="2" creationId="{3463636F-7E44-48F5-89DC-88BD5C75ADE0}"/>
          </ac:spMkLst>
        </pc:spChg>
        <pc:spChg chg="mod">
          <ac:chgData name="Crockett, April" userId="571a9d59-45b5-4985-97c4-784f2cbe086c" providerId="ADAL" clId="{68810B6A-A0A0-4C60-BB94-EC1FDE0629B1}" dt="2021-04-19T16:13:48.527" v="407" actId="20577"/>
          <ac:spMkLst>
            <pc:docMk/>
            <pc:sldMk cId="3105130111" sldId="353"/>
            <ac:spMk id="3" creationId="{A6418A2C-385F-4806-B293-FD8FA62D4E72}"/>
          </ac:spMkLst>
        </pc:spChg>
      </pc:sldChg>
      <pc:sldChg chg="addSp modSp add">
        <pc:chgData name="Crockett, April" userId="571a9d59-45b5-4985-97c4-784f2cbe086c" providerId="ADAL" clId="{68810B6A-A0A0-4C60-BB94-EC1FDE0629B1}" dt="2021-04-16T19:25:08.227" v="328" actId="1076"/>
        <pc:sldMkLst>
          <pc:docMk/>
          <pc:sldMk cId="1869009363" sldId="354"/>
        </pc:sldMkLst>
        <pc:spChg chg="mod">
          <ac:chgData name="Crockett, April" userId="571a9d59-45b5-4985-97c4-784f2cbe086c" providerId="ADAL" clId="{68810B6A-A0A0-4C60-BB94-EC1FDE0629B1}" dt="2021-04-16T19:24:23.476" v="324" actId="20577"/>
          <ac:spMkLst>
            <pc:docMk/>
            <pc:sldMk cId="1869009363" sldId="354"/>
            <ac:spMk id="3" creationId="{A6418A2C-385F-4806-B293-FD8FA62D4E72}"/>
          </ac:spMkLst>
        </pc:spChg>
        <pc:picChg chg="add mod">
          <ac:chgData name="Crockett, April" userId="571a9d59-45b5-4985-97c4-784f2cbe086c" providerId="ADAL" clId="{68810B6A-A0A0-4C60-BB94-EC1FDE0629B1}" dt="2021-04-16T19:25:08.227" v="328" actId="1076"/>
          <ac:picMkLst>
            <pc:docMk/>
            <pc:sldMk cId="1869009363" sldId="354"/>
            <ac:picMk id="4" creationId="{2B0EC24A-3BB5-4F9D-AB5C-3E8353A6C19E}"/>
          </ac:picMkLst>
        </pc:picChg>
      </pc:sldChg>
      <pc:sldChg chg="addSp delSp modSp add">
        <pc:chgData name="Crockett, April" userId="571a9d59-45b5-4985-97c4-784f2cbe086c" providerId="ADAL" clId="{68810B6A-A0A0-4C60-BB94-EC1FDE0629B1}" dt="2021-04-16T19:26:02.325" v="358" actId="14100"/>
        <pc:sldMkLst>
          <pc:docMk/>
          <pc:sldMk cId="413856898" sldId="355"/>
        </pc:sldMkLst>
        <pc:spChg chg="mod">
          <ac:chgData name="Crockett, April" userId="571a9d59-45b5-4985-97c4-784f2cbe086c" providerId="ADAL" clId="{68810B6A-A0A0-4C60-BB94-EC1FDE0629B1}" dt="2021-04-16T19:25:25.805" v="354" actId="20577"/>
          <ac:spMkLst>
            <pc:docMk/>
            <pc:sldMk cId="413856898" sldId="355"/>
            <ac:spMk id="3" creationId="{A6418A2C-385F-4806-B293-FD8FA62D4E72}"/>
          </ac:spMkLst>
        </pc:spChg>
        <pc:picChg chg="del">
          <ac:chgData name="Crockett, April" userId="571a9d59-45b5-4985-97c4-784f2cbe086c" providerId="ADAL" clId="{68810B6A-A0A0-4C60-BB94-EC1FDE0629B1}" dt="2021-04-16T19:25:28.250" v="355" actId="478"/>
          <ac:picMkLst>
            <pc:docMk/>
            <pc:sldMk cId="413856898" sldId="355"/>
            <ac:picMk id="4" creationId="{2B0EC24A-3BB5-4F9D-AB5C-3E8353A6C19E}"/>
          </ac:picMkLst>
        </pc:picChg>
        <pc:picChg chg="add mod">
          <ac:chgData name="Crockett, April" userId="571a9d59-45b5-4985-97c4-784f2cbe086c" providerId="ADAL" clId="{68810B6A-A0A0-4C60-BB94-EC1FDE0629B1}" dt="2021-04-16T19:26:02.325" v="358" actId="14100"/>
          <ac:picMkLst>
            <pc:docMk/>
            <pc:sldMk cId="413856898" sldId="355"/>
            <ac:picMk id="5" creationId="{B2FB1863-76C9-4395-8D5F-0A50448E19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6C80B-586B-4813-8C3C-2D841E6F148B}"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0C6A4-8A2F-4485-A91A-9FAAB542F4F5}" type="slidenum">
              <a:rPr lang="en-US" smtClean="0"/>
              <a:t>‹#›</a:t>
            </a:fld>
            <a:endParaRPr lang="en-US"/>
          </a:p>
        </p:txBody>
      </p:sp>
    </p:spTree>
    <p:extLst>
      <p:ext uri="{BB962C8B-B14F-4D97-AF65-F5344CB8AC3E}">
        <p14:creationId xmlns:p14="http://schemas.microsoft.com/office/powerpoint/2010/main" val="23957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245600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4130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1767190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51753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92662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99789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4163786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802275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6952644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35693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05BA81-8F63-4ED0-A4B7-007A2F6307BD}"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05907610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05BA81-8F63-4ED0-A4B7-007A2F6307BD}"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68739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05BA81-8F63-4ED0-A4B7-007A2F6307BD}"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9921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05BA81-8F63-4ED0-A4B7-007A2F6307BD}"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65452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605BA81-8F63-4ED0-A4B7-007A2F6307BD}" type="datetimeFigureOut">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00095885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24389946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605BA81-8F63-4ED0-A4B7-007A2F6307BD}"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B60A63-ABCD-4C79-AC13-DBEBBF540D06}" type="slidenum">
              <a:rPr lang="en-US" smtClean="0"/>
              <a:t>‹#›</a:t>
            </a:fld>
            <a:endParaRPr lang="en-US"/>
          </a:p>
        </p:txBody>
      </p:sp>
    </p:spTree>
    <p:extLst>
      <p:ext uri="{BB962C8B-B14F-4D97-AF65-F5344CB8AC3E}">
        <p14:creationId xmlns:p14="http://schemas.microsoft.com/office/powerpoint/2010/main" val="358506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05BA81-8F63-4ED0-A4B7-007A2F6307BD}" type="datetimeFigureOut">
              <a:rPr lang="en-US" smtClean="0"/>
              <a:t>4/19/2021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B60A63-ABCD-4C79-AC13-DBEBBF540D06}" type="slidenum">
              <a:rPr lang="en-US" smtClean="0"/>
              <a:t>‹#›</a:t>
            </a:fld>
            <a:endParaRPr lang="en-US"/>
          </a:p>
        </p:txBody>
      </p:sp>
    </p:spTree>
    <p:extLst>
      <p:ext uri="{BB962C8B-B14F-4D97-AF65-F5344CB8AC3E}">
        <p14:creationId xmlns:p14="http://schemas.microsoft.com/office/powerpoint/2010/main" val="381499174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ndex.php?curid=4240288" TargetMode="External"/><Relationship Id="rId2" Type="http://schemas.openxmlformats.org/officeDocument/2006/relationships/hyperlink" Target="https://en.wikipedia.org/wiki/Tree_of_T%C3%A9n%C3%A9r%C3%A9" TargetMode="Externa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matadornetwork.com/trips/21-beautiful-trees-forests/"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atadornetwork.com/trips/21-beautiful-trees-forests/" TargetMode="External"/><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518" y="490329"/>
            <a:ext cx="3715814" cy="1456267"/>
          </a:xfrm>
        </p:spPr>
        <p:txBody>
          <a:bodyPr>
            <a:noAutofit/>
          </a:bodyPr>
          <a:lstStyle/>
          <a:p>
            <a:pPr algn="ctr"/>
            <a:r>
              <a:rPr lang="en-US" sz="6000" dirty="0"/>
              <a:t>heaps</a:t>
            </a:r>
          </a:p>
        </p:txBody>
      </p:sp>
      <p:sp>
        <p:nvSpPr>
          <p:cNvPr id="3" name="TextBox 2"/>
          <p:cNvSpPr txBox="1"/>
          <p:nvPr/>
        </p:nvSpPr>
        <p:spPr>
          <a:xfrm>
            <a:off x="83774" y="2518350"/>
            <a:ext cx="3795327" cy="4339650"/>
          </a:xfrm>
          <a:prstGeom prst="rect">
            <a:avLst/>
          </a:prstGeom>
          <a:noFill/>
        </p:spPr>
        <p:txBody>
          <a:bodyPr wrap="square" rtlCol="0">
            <a:spAutoFit/>
          </a:bodyPr>
          <a:lstStyle/>
          <a:p>
            <a:r>
              <a:rPr lang="en-US" i="1" dirty="0"/>
              <a:t>“</a:t>
            </a:r>
            <a:r>
              <a:rPr lang="en-US" dirty="0"/>
              <a:t>The </a:t>
            </a:r>
            <a:r>
              <a:rPr lang="en-US" b="1" dirty="0"/>
              <a:t>Ténéré Tree</a:t>
            </a:r>
            <a:r>
              <a:rPr lang="en-US" dirty="0"/>
              <a:t> that was once considered the most isolated tree on Earth—the only one for over 400 </a:t>
            </a:r>
            <a:r>
              <a:rPr lang="en-US" dirty="0" err="1"/>
              <a:t>kilometres</a:t>
            </a:r>
            <a:r>
              <a:rPr lang="en-US" dirty="0"/>
              <a:t> (250 mi). It was a landmark on caravan routes through the Ténéré region of the Sahara Desert in northeast Niger, so well known that it and the </a:t>
            </a:r>
            <a:r>
              <a:rPr lang="en-US" dirty="0" err="1"/>
              <a:t>Arbre</a:t>
            </a:r>
            <a:r>
              <a:rPr lang="en-US" dirty="0"/>
              <a:t> Perdu or 'Lost Tree' to the north are the only trees to be shown on a map at a scale of 1:4,000,000. The Tree of Ténéré was located near a 40-metre (131 feet)-deep well. It was knocked down in 1973, by a drunk truck driver.”</a:t>
            </a:r>
          </a:p>
          <a:p>
            <a:r>
              <a:rPr lang="en-US" sz="1200" dirty="0">
                <a:hlinkClick r:id="rId2"/>
              </a:rPr>
              <a:t>https://en.wikipedia.org/wiki/Tree_of_T%C3%A9n%C3%A9r%C3%A9</a:t>
            </a:r>
            <a:r>
              <a:rPr lang="en-US" sz="1200" dirty="0"/>
              <a:t> </a:t>
            </a:r>
            <a:endParaRPr lang="en-US" dirty="0"/>
          </a:p>
        </p:txBody>
      </p:sp>
      <p:sp>
        <p:nvSpPr>
          <p:cNvPr id="4" name="TextBox 3"/>
          <p:cNvSpPr txBox="1"/>
          <p:nvPr/>
        </p:nvSpPr>
        <p:spPr>
          <a:xfrm>
            <a:off x="4492488" y="6581001"/>
            <a:ext cx="7752522" cy="276999"/>
          </a:xfrm>
          <a:prstGeom prst="rect">
            <a:avLst/>
          </a:prstGeom>
          <a:noFill/>
        </p:spPr>
        <p:txBody>
          <a:bodyPr wrap="square" rtlCol="0">
            <a:spAutoFit/>
          </a:bodyPr>
          <a:lstStyle/>
          <a:p>
            <a:r>
              <a:rPr lang="en-US" sz="1200" dirty="0"/>
              <a:t>By Michel </a:t>
            </a:r>
            <a:r>
              <a:rPr lang="en-US" sz="1200" dirty="0" err="1"/>
              <a:t>Mazeau</a:t>
            </a:r>
            <a:r>
              <a:rPr lang="en-US" sz="1200" dirty="0"/>
              <a:t> - </a:t>
            </a:r>
            <a:r>
              <a:rPr lang="en-US" sz="1200" dirty="0">
                <a:hlinkClick r:id="rId3"/>
              </a:rPr>
              <a:t>https://commons.wikimedia.org/w/index.php?curid=4240288</a:t>
            </a:r>
            <a:r>
              <a:rPr lang="en-US" sz="1200" dirty="0"/>
              <a:t> </a:t>
            </a:r>
          </a:p>
        </p:txBody>
      </p:sp>
      <p:pic>
        <p:nvPicPr>
          <p:cNvPr id="4100" name="Picture 4" descr="https://upload.wikimedia.org/wikipedia/commons/f/f0/Arbre-du-tenere-196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138" y="0"/>
            <a:ext cx="7900862" cy="592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973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MIN-heap operations - insert</a:t>
            </a:r>
          </a:p>
        </p:txBody>
      </p:sp>
      <p:sp>
        <p:nvSpPr>
          <p:cNvPr id="3" name="Content Placeholder 2"/>
          <p:cNvSpPr>
            <a:spLocks noGrp="1"/>
          </p:cNvSpPr>
          <p:nvPr>
            <p:ph idx="1"/>
          </p:nvPr>
        </p:nvSpPr>
        <p:spPr>
          <a:xfrm>
            <a:off x="641187" y="1590596"/>
            <a:ext cx="10877667" cy="5059196"/>
          </a:xfrm>
        </p:spPr>
        <p:txBody>
          <a:bodyPr anchor="t">
            <a:normAutofit/>
          </a:bodyPr>
          <a:lstStyle/>
          <a:p>
            <a:pPr marL="0" indent="0">
              <a:buNone/>
            </a:pPr>
            <a:r>
              <a:rPr lang="en-US" sz="6000" b="1" dirty="0">
                <a:solidFill>
                  <a:srgbClr val="FF0066"/>
                </a:solidFill>
              </a:rPr>
              <a:t>insert</a:t>
            </a:r>
            <a:r>
              <a:rPr lang="en-US" sz="5400" dirty="0"/>
              <a:t> </a:t>
            </a:r>
            <a:r>
              <a:rPr lang="en-US" sz="5400" dirty="0">
                <a:solidFill>
                  <a:srgbClr val="FFFF00"/>
                </a:solidFill>
              </a:rPr>
              <a:t>step two </a:t>
            </a:r>
          </a:p>
          <a:p>
            <a:pPr marL="0" indent="0">
              <a:buNone/>
            </a:pPr>
            <a:r>
              <a:rPr lang="en-US" sz="3600" dirty="0"/>
              <a:t>The moving up (by swapping parent &amp; child) is sometimes called one of the following:</a:t>
            </a:r>
          </a:p>
          <a:p>
            <a:r>
              <a:rPr lang="en-US" sz="3600" dirty="0"/>
              <a:t>bubble up </a:t>
            </a:r>
          </a:p>
          <a:p>
            <a:r>
              <a:rPr lang="en-US" sz="3600" dirty="0"/>
              <a:t>percolating</a:t>
            </a:r>
          </a:p>
          <a:p>
            <a:r>
              <a:rPr lang="en-US" sz="3600" dirty="0"/>
              <a:t>sift-up</a:t>
            </a:r>
          </a:p>
        </p:txBody>
      </p:sp>
    </p:spTree>
    <p:extLst>
      <p:ext uri="{BB962C8B-B14F-4D97-AF65-F5344CB8AC3E}">
        <p14:creationId xmlns:p14="http://schemas.microsoft.com/office/powerpoint/2010/main" val="38088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1583472" cy="4765302"/>
          </a:xfrm>
        </p:spPr>
        <p:txBody>
          <a:bodyPr anchor="t">
            <a:normAutofit fontScale="92500"/>
          </a:bodyPr>
          <a:lstStyle/>
          <a:p>
            <a:pPr marL="0" indent="0">
              <a:buNone/>
            </a:pPr>
            <a:r>
              <a:rPr lang="en-US" sz="6000" b="1" dirty="0">
                <a:solidFill>
                  <a:srgbClr val="FF0066"/>
                </a:solidFill>
              </a:rPr>
              <a:t>remove</a:t>
            </a:r>
            <a:r>
              <a:rPr lang="en-US" sz="3600" dirty="0">
                <a:solidFill>
                  <a:srgbClr val="FF0066"/>
                </a:solidFill>
              </a:rPr>
              <a:t> </a:t>
            </a:r>
          </a:p>
          <a:p>
            <a:pPr marL="0" indent="0">
              <a:buNone/>
            </a:pPr>
            <a:r>
              <a:rPr lang="en-US" sz="3600" dirty="0"/>
              <a:t>A heap is an implementation of a priority queue.  </a:t>
            </a:r>
          </a:p>
          <a:p>
            <a:pPr marL="0" indent="0">
              <a:buNone/>
            </a:pPr>
            <a:r>
              <a:rPr lang="en-US" sz="3600" dirty="0"/>
              <a:t>The root is the top priority (in a min-heap it is the lowest value).</a:t>
            </a:r>
          </a:p>
          <a:p>
            <a:pPr marL="0" indent="0">
              <a:buNone/>
            </a:pPr>
            <a:endParaRPr lang="en-US" sz="3600" dirty="0"/>
          </a:p>
          <a:p>
            <a:pPr marL="0" indent="0">
              <a:buNone/>
            </a:pPr>
            <a:r>
              <a:rPr lang="en-US" sz="3600" dirty="0"/>
              <a:t>Remember in a queue (FIFO) you remove by calling the dequeue or pop function, which removes the front or first node.  So for a binary tree, you would remove the ROOT node.</a:t>
            </a:r>
          </a:p>
        </p:txBody>
      </p:sp>
    </p:spTree>
    <p:extLst>
      <p:ext uri="{BB962C8B-B14F-4D97-AF65-F5344CB8AC3E}">
        <p14:creationId xmlns:p14="http://schemas.microsoft.com/office/powerpoint/2010/main" val="278138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3649133"/>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one</a:t>
            </a:r>
          </a:p>
          <a:p>
            <a:pPr marL="0" indent="0">
              <a:buNone/>
            </a:pPr>
            <a:r>
              <a:rPr lang="en-US" sz="3200" dirty="0"/>
              <a:t>Remove the root </a:t>
            </a:r>
          </a:p>
        </p:txBody>
      </p:sp>
      <p:pic>
        <p:nvPicPr>
          <p:cNvPr id="4" name="Picture 3"/>
          <p:cNvPicPr>
            <a:picLocks noChangeAspect="1"/>
          </p:cNvPicPr>
          <p:nvPr/>
        </p:nvPicPr>
        <p:blipFill>
          <a:blip r:embed="rId2"/>
          <a:stretch>
            <a:fillRect/>
          </a:stretch>
        </p:blipFill>
        <p:spPr>
          <a:xfrm>
            <a:off x="5950038" y="1549673"/>
            <a:ext cx="5692463" cy="5037216"/>
          </a:xfrm>
          <a:prstGeom prst="rect">
            <a:avLst/>
          </a:prstGeom>
        </p:spPr>
      </p:pic>
    </p:spTree>
    <p:extLst>
      <p:ext uri="{BB962C8B-B14F-4D97-AF65-F5344CB8AC3E}">
        <p14:creationId xmlns:p14="http://schemas.microsoft.com/office/powerpoint/2010/main" val="270056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56" y="0"/>
            <a:ext cx="10131425" cy="1456267"/>
          </a:xfrm>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3649133"/>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one</a:t>
            </a:r>
          </a:p>
          <a:p>
            <a:pPr marL="0" indent="0">
              <a:buNone/>
            </a:pPr>
            <a:r>
              <a:rPr lang="en-US" sz="3200" dirty="0"/>
              <a:t>Uh-oh!  There’s no root!  </a:t>
            </a:r>
          </a:p>
          <a:p>
            <a:pPr marL="0" indent="0">
              <a:buNone/>
            </a:pPr>
            <a:r>
              <a:rPr lang="en-US" sz="3200" dirty="0"/>
              <a:t> </a:t>
            </a:r>
          </a:p>
        </p:txBody>
      </p:sp>
      <p:pic>
        <p:nvPicPr>
          <p:cNvPr id="5" name="Picture 4"/>
          <p:cNvPicPr>
            <a:picLocks noChangeAspect="1"/>
          </p:cNvPicPr>
          <p:nvPr/>
        </p:nvPicPr>
        <p:blipFill>
          <a:blip r:embed="rId2"/>
          <a:stretch>
            <a:fillRect/>
          </a:stretch>
        </p:blipFill>
        <p:spPr>
          <a:xfrm>
            <a:off x="5374783" y="1161270"/>
            <a:ext cx="6598970" cy="5597162"/>
          </a:xfrm>
          <a:prstGeom prst="rect">
            <a:avLst/>
          </a:prstGeom>
        </p:spPr>
      </p:pic>
    </p:spTree>
    <p:extLst>
      <p:ext uri="{BB962C8B-B14F-4D97-AF65-F5344CB8AC3E}">
        <p14:creationId xmlns:p14="http://schemas.microsoft.com/office/powerpoint/2010/main" val="203571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3649133"/>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two</a:t>
            </a:r>
          </a:p>
          <a:p>
            <a:pPr marL="0" indent="0">
              <a:buNone/>
            </a:pPr>
            <a:r>
              <a:rPr lang="en-US" sz="3600" dirty="0"/>
              <a:t>Make the last level’s last </a:t>
            </a:r>
          </a:p>
          <a:p>
            <a:pPr marL="0" indent="0">
              <a:buNone/>
            </a:pPr>
            <a:r>
              <a:rPr lang="en-US" sz="3600" dirty="0"/>
              <a:t>node the new root</a:t>
            </a:r>
          </a:p>
        </p:txBody>
      </p:sp>
      <p:pic>
        <p:nvPicPr>
          <p:cNvPr id="4" name="Picture 3"/>
          <p:cNvPicPr>
            <a:picLocks noChangeAspect="1"/>
          </p:cNvPicPr>
          <p:nvPr/>
        </p:nvPicPr>
        <p:blipFill>
          <a:blip r:embed="rId2"/>
          <a:stretch>
            <a:fillRect/>
          </a:stretch>
        </p:blipFill>
        <p:spPr>
          <a:xfrm>
            <a:off x="5812363" y="1652670"/>
            <a:ext cx="6094424" cy="5037986"/>
          </a:xfrm>
          <a:prstGeom prst="rect">
            <a:avLst/>
          </a:prstGeom>
        </p:spPr>
      </p:pic>
    </p:spTree>
    <p:extLst>
      <p:ext uri="{BB962C8B-B14F-4D97-AF65-F5344CB8AC3E}">
        <p14:creationId xmlns:p14="http://schemas.microsoft.com/office/powerpoint/2010/main" val="167687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4756716"/>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two</a:t>
            </a:r>
          </a:p>
          <a:p>
            <a:pPr marL="0" indent="0">
              <a:buNone/>
            </a:pPr>
            <a:r>
              <a:rPr lang="en-US" sz="3600" dirty="0"/>
              <a:t>…now we have a min-heap</a:t>
            </a:r>
          </a:p>
          <a:p>
            <a:pPr marL="0" indent="0">
              <a:buNone/>
            </a:pPr>
            <a:r>
              <a:rPr lang="en-US" sz="3600" dirty="0"/>
              <a:t>property </a:t>
            </a:r>
            <a:r>
              <a:rPr lang="en-US" sz="3600" dirty="0">
                <a:solidFill>
                  <a:srgbClr val="FF0000"/>
                </a:solidFill>
              </a:rPr>
              <a:t>violation</a:t>
            </a:r>
            <a:r>
              <a:rPr lang="en-US" sz="3600" dirty="0"/>
              <a:t>.</a:t>
            </a:r>
          </a:p>
        </p:txBody>
      </p:sp>
      <p:pic>
        <p:nvPicPr>
          <p:cNvPr id="5" name="Picture 4"/>
          <p:cNvPicPr>
            <a:picLocks noChangeAspect="1"/>
          </p:cNvPicPr>
          <p:nvPr/>
        </p:nvPicPr>
        <p:blipFill>
          <a:blip r:embed="rId2"/>
          <a:stretch>
            <a:fillRect/>
          </a:stretch>
        </p:blipFill>
        <p:spPr>
          <a:xfrm>
            <a:off x="5692463" y="1722049"/>
            <a:ext cx="5824402" cy="4993685"/>
          </a:xfrm>
          <a:prstGeom prst="rect">
            <a:avLst/>
          </a:prstGeom>
        </p:spPr>
      </p:pic>
    </p:spTree>
    <p:extLst>
      <p:ext uri="{BB962C8B-B14F-4D97-AF65-F5344CB8AC3E}">
        <p14:creationId xmlns:p14="http://schemas.microsoft.com/office/powerpoint/2010/main" val="257026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4756716"/>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three</a:t>
            </a:r>
          </a:p>
          <a:p>
            <a:pPr marL="0" indent="0">
              <a:buNone/>
            </a:pPr>
            <a:r>
              <a:rPr lang="en-US" sz="3600" dirty="0"/>
              <a:t>Fix the violation by swapping</a:t>
            </a:r>
          </a:p>
          <a:p>
            <a:pPr marL="0" indent="0">
              <a:buNone/>
            </a:pPr>
            <a:r>
              <a:rPr lang="en-US" sz="3600" dirty="0"/>
              <a:t>the node with it’s child until</a:t>
            </a:r>
          </a:p>
          <a:p>
            <a:pPr marL="0" indent="0">
              <a:buNone/>
            </a:pPr>
            <a:r>
              <a:rPr lang="en-US" sz="3600" dirty="0"/>
              <a:t>there is no longer a violation.</a:t>
            </a:r>
          </a:p>
          <a:p>
            <a:pPr marL="0" indent="0">
              <a:buNone/>
            </a:pPr>
            <a:r>
              <a:rPr lang="en-US" sz="2800" dirty="0">
                <a:solidFill>
                  <a:srgbClr val="00B0F0"/>
                </a:solidFill>
              </a:rPr>
              <a:t>(commonly called sift-down,</a:t>
            </a:r>
          </a:p>
          <a:p>
            <a:pPr marL="0" indent="0">
              <a:buNone/>
            </a:pPr>
            <a:r>
              <a:rPr lang="en-US" sz="2800" dirty="0">
                <a:solidFill>
                  <a:srgbClr val="00B0F0"/>
                </a:solidFill>
              </a:rPr>
              <a:t>bubble-down, etc.)</a:t>
            </a:r>
          </a:p>
        </p:txBody>
      </p:sp>
      <p:pic>
        <p:nvPicPr>
          <p:cNvPr id="4" name="Picture 3"/>
          <p:cNvPicPr>
            <a:picLocks noChangeAspect="1"/>
          </p:cNvPicPr>
          <p:nvPr/>
        </p:nvPicPr>
        <p:blipFill>
          <a:blip r:embed="rId2"/>
          <a:stretch>
            <a:fillRect/>
          </a:stretch>
        </p:blipFill>
        <p:spPr>
          <a:xfrm>
            <a:off x="6154333" y="1652670"/>
            <a:ext cx="5496753" cy="5048039"/>
          </a:xfrm>
          <a:prstGeom prst="rect">
            <a:avLst/>
          </a:prstGeom>
        </p:spPr>
      </p:pic>
    </p:spTree>
    <p:extLst>
      <p:ext uri="{BB962C8B-B14F-4D97-AF65-F5344CB8AC3E}">
        <p14:creationId xmlns:p14="http://schemas.microsoft.com/office/powerpoint/2010/main" val="324683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heap operations - Remove</a:t>
            </a:r>
          </a:p>
        </p:txBody>
      </p:sp>
      <p:sp>
        <p:nvSpPr>
          <p:cNvPr id="3" name="Content Placeholder 2"/>
          <p:cNvSpPr>
            <a:spLocks noGrp="1"/>
          </p:cNvSpPr>
          <p:nvPr>
            <p:ph idx="1"/>
          </p:nvPr>
        </p:nvSpPr>
        <p:spPr>
          <a:xfrm>
            <a:off x="239334" y="1652670"/>
            <a:ext cx="10131425" cy="4756716"/>
          </a:xfrm>
        </p:spPr>
        <p:txBody>
          <a:bodyPr anchor="t">
            <a:normAutofit/>
          </a:bodyPr>
          <a:lstStyle/>
          <a:p>
            <a:pPr marL="0" indent="0">
              <a:buNone/>
            </a:pPr>
            <a:r>
              <a:rPr lang="en-US" sz="6000" b="1" dirty="0">
                <a:solidFill>
                  <a:srgbClr val="FF0066"/>
                </a:solidFill>
              </a:rPr>
              <a:t>remove</a:t>
            </a:r>
            <a:r>
              <a:rPr lang="en-US" sz="3600" dirty="0">
                <a:solidFill>
                  <a:srgbClr val="FF0066"/>
                </a:solidFill>
              </a:rPr>
              <a:t> </a:t>
            </a:r>
            <a:r>
              <a:rPr lang="en-US" sz="5400" b="1" dirty="0">
                <a:solidFill>
                  <a:srgbClr val="FFFF00"/>
                </a:solidFill>
              </a:rPr>
              <a:t>step three</a:t>
            </a:r>
          </a:p>
          <a:p>
            <a:pPr marL="0" indent="0">
              <a:buNone/>
            </a:pPr>
            <a:r>
              <a:rPr lang="en-US" sz="3600" dirty="0"/>
              <a:t>Fix the violation by swapping</a:t>
            </a:r>
          </a:p>
          <a:p>
            <a:pPr marL="0" indent="0">
              <a:buNone/>
            </a:pPr>
            <a:r>
              <a:rPr lang="en-US" sz="3600" dirty="0"/>
              <a:t>the node with it’s child until</a:t>
            </a:r>
          </a:p>
          <a:p>
            <a:pPr marL="0" indent="0">
              <a:buNone/>
            </a:pPr>
            <a:r>
              <a:rPr lang="en-US" sz="3600" dirty="0"/>
              <a:t>there is no longer a violation.</a:t>
            </a:r>
          </a:p>
        </p:txBody>
      </p:sp>
      <p:pic>
        <p:nvPicPr>
          <p:cNvPr id="5" name="Picture 4"/>
          <p:cNvPicPr>
            <a:picLocks noChangeAspect="1"/>
          </p:cNvPicPr>
          <p:nvPr/>
        </p:nvPicPr>
        <p:blipFill>
          <a:blip r:embed="rId2"/>
          <a:stretch>
            <a:fillRect/>
          </a:stretch>
        </p:blipFill>
        <p:spPr>
          <a:xfrm>
            <a:off x="5789301" y="1817589"/>
            <a:ext cx="6107899" cy="4857960"/>
          </a:xfrm>
          <a:prstGeom prst="rect">
            <a:avLst/>
          </a:prstGeom>
        </p:spPr>
      </p:pic>
    </p:spTree>
    <p:extLst>
      <p:ext uri="{BB962C8B-B14F-4D97-AF65-F5344CB8AC3E}">
        <p14:creationId xmlns:p14="http://schemas.microsoft.com/office/powerpoint/2010/main" val="312091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 of Insert/REMOVE in Heap</a:t>
            </a:r>
          </a:p>
        </p:txBody>
      </p:sp>
      <p:sp>
        <p:nvSpPr>
          <p:cNvPr id="3" name="Content Placeholder 2"/>
          <p:cNvSpPr>
            <a:spLocks noGrp="1"/>
          </p:cNvSpPr>
          <p:nvPr>
            <p:ph idx="1"/>
          </p:nvPr>
        </p:nvSpPr>
        <p:spPr>
          <a:xfrm>
            <a:off x="685801" y="2027435"/>
            <a:ext cx="10131425" cy="3763766"/>
          </a:xfrm>
        </p:spPr>
        <p:txBody>
          <a:bodyPr anchor="t">
            <a:normAutofit fontScale="92500" lnSpcReduction="20000"/>
          </a:bodyPr>
          <a:lstStyle/>
          <a:p>
            <a:r>
              <a:rPr lang="en-US" sz="3000" dirty="0"/>
              <a:t>The (</a:t>
            </a:r>
            <a:r>
              <a:rPr lang="en-US" sz="3000" dirty="0">
                <a:solidFill>
                  <a:srgbClr val="FF0000"/>
                </a:solidFill>
              </a:rPr>
              <a:t>worst-case</a:t>
            </a:r>
            <a:r>
              <a:rPr lang="en-US" sz="3000" dirty="0"/>
              <a:t>) time complexity of inserting and removing into a heap is based on the number of swaps that will have to happen in order to maintain the heap property.</a:t>
            </a:r>
            <a:br>
              <a:rPr lang="en-US" sz="3000" dirty="0"/>
            </a:br>
            <a:endParaRPr lang="en-US" sz="3000" dirty="0"/>
          </a:p>
          <a:p>
            <a:r>
              <a:rPr lang="en-US" sz="3000" dirty="0"/>
              <a:t>The number of swaps is the same order as the height of the binary tree. </a:t>
            </a:r>
            <a:br>
              <a:rPr lang="en-US" sz="3000" dirty="0"/>
            </a:br>
            <a:endParaRPr lang="en-US" sz="3000" dirty="0"/>
          </a:p>
          <a:p>
            <a:r>
              <a:rPr lang="en-US" sz="3000" dirty="0"/>
              <a:t>The height is O(log</a:t>
            </a:r>
            <a:r>
              <a:rPr lang="en-US" sz="3000" baseline="-25000" dirty="0"/>
              <a:t>2</a:t>
            </a:r>
            <a:r>
              <a:rPr lang="en-US" sz="3000" dirty="0"/>
              <a:t>N), so the maximum number of swaps is </a:t>
            </a:r>
            <a:r>
              <a:rPr lang="en-US" sz="4800" dirty="0">
                <a:solidFill>
                  <a:srgbClr val="FF0000"/>
                </a:solidFill>
              </a:rPr>
              <a:t>O(log</a:t>
            </a:r>
            <a:r>
              <a:rPr lang="en-US" sz="4800" baseline="-25000" dirty="0">
                <a:solidFill>
                  <a:srgbClr val="FF0000"/>
                </a:solidFill>
              </a:rPr>
              <a:t>2</a:t>
            </a:r>
            <a:r>
              <a:rPr lang="en-US" sz="4800" dirty="0">
                <a:solidFill>
                  <a:srgbClr val="FF0000"/>
                </a:solidFill>
              </a:rPr>
              <a:t>N)</a:t>
            </a:r>
            <a:endParaRPr lang="en-US" sz="3000" dirty="0">
              <a:solidFill>
                <a:srgbClr val="FF0000"/>
              </a:solidFill>
            </a:endParaRPr>
          </a:p>
          <a:p>
            <a:endParaRPr lang="en-US" dirty="0"/>
          </a:p>
        </p:txBody>
      </p:sp>
    </p:spTree>
    <p:extLst>
      <p:ext uri="{BB962C8B-B14F-4D97-AF65-F5344CB8AC3E}">
        <p14:creationId xmlns:p14="http://schemas.microsoft.com/office/powerpoint/2010/main" val="155715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operations (all the other ones)</a:t>
            </a:r>
          </a:p>
        </p:txBody>
      </p:sp>
      <p:sp>
        <p:nvSpPr>
          <p:cNvPr id="3" name="Content Placeholder 2"/>
          <p:cNvSpPr>
            <a:spLocks noGrp="1"/>
          </p:cNvSpPr>
          <p:nvPr>
            <p:ph idx="1"/>
          </p:nvPr>
        </p:nvSpPr>
        <p:spPr/>
        <p:txBody>
          <a:bodyPr anchor="t">
            <a:noAutofit/>
          </a:bodyPr>
          <a:lstStyle/>
          <a:p>
            <a:r>
              <a:rPr lang="en-US" sz="2800" dirty="0" err="1">
                <a:solidFill>
                  <a:srgbClr val="FF0066"/>
                </a:solidFill>
              </a:rPr>
              <a:t>isEmpty</a:t>
            </a:r>
            <a:r>
              <a:rPr lang="en-US" sz="2800" dirty="0">
                <a:solidFill>
                  <a:srgbClr val="FF0066"/>
                </a:solidFill>
              </a:rPr>
              <a:t>() </a:t>
            </a:r>
            <a:r>
              <a:rPr lang="en-US" sz="2800" dirty="0"/>
              <a:t>– sees whether the heap is empty, returns </a:t>
            </a:r>
            <a:r>
              <a:rPr lang="en-US" sz="2800" dirty="0" err="1"/>
              <a:t>boolean</a:t>
            </a:r>
            <a:endParaRPr lang="en-US" sz="2800" dirty="0"/>
          </a:p>
          <a:p>
            <a:r>
              <a:rPr lang="en-US" sz="2800" dirty="0" err="1">
                <a:solidFill>
                  <a:srgbClr val="FF0066"/>
                </a:solidFill>
              </a:rPr>
              <a:t>getNumberofNodes</a:t>
            </a:r>
            <a:r>
              <a:rPr lang="en-US" sz="2800" dirty="0">
                <a:solidFill>
                  <a:srgbClr val="FF0066"/>
                </a:solidFill>
              </a:rPr>
              <a:t>() </a:t>
            </a:r>
            <a:r>
              <a:rPr lang="en-US" sz="2800" dirty="0"/>
              <a:t>– gets the number of nodes in the heap</a:t>
            </a:r>
          </a:p>
          <a:p>
            <a:r>
              <a:rPr lang="en-US" sz="2800" dirty="0" err="1">
                <a:solidFill>
                  <a:srgbClr val="FF0066"/>
                </a:solidFill>
              </a:rPr>
              <a:t>getHeight</a:t>
            </a:r>
            <a:r>
              <a:rPr lang="en-US" sz="2800" dirty="0">
                <a:solidFill>
                  <a:srgbClr val="FF0066"/>
                </a:solidFill>
              </a:rPr>
              <a:t>() </a:t>
            </a:r>
            <a:r>
              <a:rPr lang="en-US" sz="2800" dirty="0"/>
              <a:t>– get the height of the heap</a:t>
            </a:r>
          </a:p>
          <a:p>
            <a:r>
              <a:rPr lang="en-US" sz="2800" dirty="0">
                <a:solidFill>
                  <a:srgbClr val="FF0066"/>
                </a:solidFill>
              </a:rPr>
              <a:t>peek() </a:t>
            </a:r>
            <a:r>
              <a:rPr lang="en-US" sz="2800" dirty="0"/>
              <a:t>– returns the root value (minimum value for min-heap)</a:t>
            </a:r>
          </a:p>
          <a:p>
            <a:r>
              <a:rPr lang="en-US" sz="2800" dirty="0">
                <a:solidFill>
                  <a:srgbClr val="FF0066"/>
                </a:solidFill>
              </a:rPr>
              <a:t>clear() </a:t>
            </a:r>
            <a:r>
              <a:rPr lang="en-US" sz="2800" dirty="0"/>
              <a:t>– removes all nodes from the heap</a:t>
            </a:r>
          </a:p>
        </p:txBody>
      </p:sp>
    </p:spTree>
    <p:extLst>
      <p:ext uri="{BB962C8B-B14F-4D97-AF65-F5344CB8AC3E}">
        <p14:creationId xmlns:p14="http://schemas.microsoft.com/office/powerpoint/2010/main" val="422415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40566" y="396619"/>
            <a:ext cx="10024323" cy="1143000"/>
          </a:xfrm>
        </p:spPr>
        <p:txBody>
          <a:bodyPr>
            <a:noAutofit/>
          </a:bodyPr>
          <a:lstStyle/>
          <a:p>
            <a:r>
              <a:rPr lang="en-US" altLang="en-US" sz="4400" dirty="0"/>
              <a:t>heaps – THERE’s TWO KINDS</a:t>
            </a:r>
          </a:p>
        </p:txBody>
      </p:sp>
      <p:sp>
        <p:nvSpPr>
          <p:cNvPr id="36867" name="Rectangle 3"/>
          <p:cNvSpPr>
            <a:spLocks noGrp="1" noChangeArrowheads="1"/>
          </p:cNvSpPr>
          <p:nvPr>
            <p:ph idx="1"/>
          </p:nvPr>
        </p:nvSpPr>
        <p:spPr>
          <a:xfrm>
            <a:off x="613385" y="1539619"/>
            <a:ext cx="11160224" cy="4634473"/>
          </a:xfrm>
        </p:spPr>
        <p:txBody>
          <a:bodyPr anchor="t">
            <a:normAutofit/>
          </a:bodyPr>
          <a:lstStyle/>
          <a:p>
            <a:pPr marL="0" indent="0" algn="ctr">
              <a:buNone/>
            </a:pPr>
            <a:r>
              <a:rPr lang="en-US" altLang="en-US" sz="6000" dirty="0">
                <a:solidFill>
                  <a:srgbClr val="FF0066"/>
                </a:solidFill>
              </a:rPr>
              <a:t>Max</a:t>
            </a:r>
            <a:r>
              <a:rPr lang="en-US" altLang="en-US" sz="6000" dirty="0"/>
              <a:t> Heap &amp; </a:t>
            </a:r>
            <a:r>
              <a:rPr lang="en-US" altLang="en-US" sz="6000" dirty="0">
                <a:solidFill>
                  <a:srgbClr val="FF0066"/>
                </a:solidFill>
              </a:rPr>
              <a:t>Min</a:t>
            </a:r>
            <a:r>
              <a:rPr lang="en-US" altLang="en-US" sz="6000" dirty="0"/>
              <a:t> Heap</a:t>
            </a:r>
          </a:p>
          <a:p>
            <a:pPr marL="0" indent="0" algn="ctr">
              <a:buNone/>
            </a:pPr>
            <a:r>
              <a:rPr lang="en-US" altLang="en-US" sz="2400" dirty="0"/>
              <a:t>(implemented as binary tree)</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56" y="3134901"/>
            <a:ext cx="7644610" cy="350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283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316" y="84845"/>
            <a:ext cx="10131425" cy="1456267"/>
          </a:xfrm>
        </p:spPr>
        <p:txBody>
          <a:bodyPr/>
          <a:lstStyle/>
          <a:p>
            <a:r>
              <a:rPr lang="en-US" dirty="0"/>
              <a:t>Heap implementation - ARRAY</a:t>
            </a:r>
          </a:p>
        </p:txBody>
      </p:sp>
      <p:sp>
        <p:nvSpPr>
          <p:cNvPr id="3" name="Content Placeholder 2"/>
          <p:cNvSpPr>
            <a:spLocks noGrp="1"/>
          </p:cNvSpPr>
          <p:nvPr>
            <p:ph idx="1"/>
          </p:nvPr>
        </p:nvSpPr>
        <p:spPr>
          <a:xfrm>
            <a:off x="411053" y="1721357"/>
            <a:ext cx="3452610" cy="3649133"/>
          </a:xfrm>
        </p:spPr>
        <p:txBody>
          <a:bodyPr anchor="t">
            <a:normAutofit/>
          </a:bodyPr>
          <a:lstStyle/>
          <a:p>
            <a:pPr marL="0" indent="0">
              <a:buNone/>
            </a:pPr>
            <a:r>
              <a:rPr lang="en-US" sz="2800" dirty="0"/>
              <a:t>Because the insert &amp; remove operations are like a queue, we can actually use an </a:t>
            </a:r>
            <a:r>
              <a:rPr lang="en-US" sz="3600" b="1" dirty="0">
                <a:solidFill>
                  <a:srgbClr val="FF0066"/>
                </a:solidFill>
              </a:rPr>
              <a:t>array</a:t>
            </a:r>
            <a:r>
              <a:rPr lang="en-US" sz="2800" dirty="0"/>
              <a:t> to implement a heap instead of a linked list.</a:t>
            </a:r>
          </a:p>
        </p:txBody>
      </p:sp>
      <p:pic>
        <p:nvPicPr>
          <p:cNvPr id="4" name="Picture 3"/>
          <p:cNvPicPr>
            <a:picLocks noChangeAspect="1"/>
          </p:cNvPicPr>
          <p:nvPr/>
        </p:nvPicPr>
        <p:blipFill>
          <a:blip r:embed="rId2"/>
          <a:stretch>
            <a:fillRect/>
          </a:stretch>
        </p:blipFill>
        <p:spPr>
          <a:xfrm>
            <a:off x="4055384" y="1360868"/>
            <a:ext cx="7987907" cy="5409949"/>
          </a:xfrm>
          <a:prstGeom prst="rect">
            <a:avLst/>
          </a:prstGeom>
        </p:spPr>
      </p:pic>
    </p:spTree>
    <p:extLst>
      <p:ext uri="{BB962C8B-B14F-4D97-AF65-F5344CB8AC3E}">
        <p14:creationId xmlns:p14="http://schemas.microsoft.com/office/powerpoint/2010/main" val="425473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316" y="84845"/>
            <a:ext cx="10131425" cy="1456267"/>
          </a:xfrm>
        </p:spPr>
        <p:txBody>
          <a:bodyPr/>
          <a:lstStyle/>
          <a:p>
            <a:r>
              <a:rPr lang="en-US" dirty="0"/>
              <a:t>Heap implementation - ARRAY</a:t>
            </a:r>
          </a:p>
        </p:txBody>
      </p:sp>
      <p:sp>
        <p:nvSpPr>
          <p:cNvPr id="3" name="Content Placeholder 2"/>
          <p:cNvSpPr>
            <a:spLocks noGrp="1"/>
          </p:cNvSpPr>
          <p:nvPr>
            <p:ph idx="1"/>
          </p:nvPr>
        </p:nvSpPr>
        <p:spPr>
          <a:xfrm>
            <a:off x="393881" y="1360868"/>
            <a:ext cx="3452610" cy="3649133"/>
          </a:xfrm>
        </p:spPr>
        <p:txBody>
          <a:bodyPr anchor="t">
            <a:normAutofit/>
          </a:bodyPr>
          <a:lstStyle/>
          <a:p>
            <a:pPr marL="0" indent="0">
              <a:buNone/>
            </a:pPr>
            <a:r>
              <a:rPr lang="en-US" sz="2800" dirty="0"/>
              <a:t>A simple </a:t>
            </a:r>
            <a:r>
              <a:rPr lang="en-US" sz="2800" dirty="0">
                <a:solidFill>
                  <a:srgbClr val="FFFF00"/>
                </a:solidFill>
              </a:rPr>
              <a:t>equation</a:t>
            </a:r>
            <a:r>
              <a:rPr lang="en-US" sz="2800" dirty="0"/>
              <a:t> can map from an </a:t>
            </a:r>
            <a:r>
              <a:rPr lang="en-US" sz="2800" dirty="0">
                <a:solidFill>
                  <a:srgbClr val="FFFF00"/>
                </a:solidFill>
              </a:rPr>
              <a:t>INDEX</a:t>
            </a:r>
            <a:r>
              <a:rPr lang="en-US" sz="2800" dirty="0"/>
              <a:t> to it’s left child, right child, or parent!</a:t>
            </a:r>
          </a:p>
          <a:p>
            <a:endParaRPr lang="en-US" sz="2800" dirty="0"/>
          </a:p>
          <a:p>
            <a:pPr marL="0" indent="0">
              <a:buNone/>
            </a:pPr>
            <a:endParaRPr lang="en-US" sz="2800" dirty="0"/>
          </a:p>
        </p:txBody>
      </p:sp>
      <p:pic>
        <p:nvPicPr>
          <p:cNvPr id="6" name="Picture 5"/>
          <p:cNvPicPr>
            <a:picLocks noChangeAspect="1"/>
          </p:cNvPicPr>
          <p:nvPr/>
        </p:nvPicPr>
        <p:blipFill>
          <a:blip r:embed="rId2"/>
          <a:stretch>
            <a:fillRect/>
          </a:stretch>
        </p:blipFill>
        <p:spPr>
          <a:xfrm>
            <a:off x="4224271" y="1249250"/>
            <a:ext cx="7458073" cy="5363585"/>
          </a:xfrm>
          <a:prstGeom prst="rect">
            <a:avLst/>
          </a:prstGeom>
        </p:spPr>
      </p:pic>
    </p:spTree>
    <p:extLst>
      <p:ext uri="{BB962C8B-B14F-4D97-AF65-F5344CB8AC3E}">
        <p14:creationId xmlns:p14="http://schemas.microsoft.com/office/powerpoint/2010/main" val="44355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316" y="84845"/>
            <a:ext cx="10131425" cy="1456267"/>
          </a:xfrm>
        </p:spPr>
        <p:txBody>
          <a:bodyPr/>
          <a:lstStyle/>
          <a:p>
            <a:r>
              <a:rPr lang="en-US" dirty="0"/>
              <a:t>Heap implementation - ARRAY</a:t>
            </a:r>
          </a:p>
        </p:txBody>
      </p:sp>
      <p:pic>
        <p:nvPicPr>
          <p:cNvPr id="4" name="Picture 3"/>
          <p:cNvPicPr>
            <a:picLocks noChangeAspect="1"/>
          </p:cNvPicPr>
          <p:nvPr/>
        </p:nvPicPr>
        <p:blipFill>
          <a:blip r:embed="rId2"/>
          <a:stretch>
            <a:fillRect/>
          </a:stretch>
        </p:blipFill>
        <p:spPr>
          <a:xfrm>
            <a:off x="6241962" y="1062407"/>
            <a:ext cx="5801330" cy="3929052"/>
          </a:xfrm>
          <a:prstGeom prst="rect">
            <a:avLst/>
          </a:prstGeom>
        </p:spPr>
      </p:pic>
      <p:sp>
        <p:nvSpPr>
          <p:cNvPr id="7" name="TextBox 6"/>
          <p:cNvSpPr txBox="1"/>
          <p:nvPr/>
        </p:nvSpPr>
        <p:spPr>
          <a:xfrm>
            <a:off x="704045" y="3224011"/>
            <a:ext cx="10749567" cy="3323987"/>
          </a:xfrm>
          <a:prstGeom prst="rect">
            <a:avLst/>
          </a:prstGeom>
          <a:noFill/>
        </p:spPr>
        <p:txBody>
          <a:bodyPr wrap="square" rtlCol="0">
            <a:spAutoFit/>
          </a:bodyPr>
          <a:lstStyle/>
          <a:p>
            <a:r>
              <a:rPr lang="en-US" sz="2800" b="1" dirty="0"/>
              <a:t>PARENT</a:t>
            </a:r>
            <a:r>
              <a:rPr lang="en-US" dirty="0"/>
              <a:t> of NODE with </a:t>
            </a:r>
            <a:r>
              <a:rPr lang="en-US" b="1" dirty="0">
                <a:solidFill>
                  <a:srgbClr val="FFFF00"/>
                </a:solidFill>
              </a:rPr>
              <a:t>INDEX 2</a:t>
            </a:r>
            <a:r>
              <a:rPr lang="en-US" dirty="0"/>
              <a:t> (value of 8)?</a:t>
            </a:r>
          </a:p>
          <a:p>
            <a:r>
              <a:rPr lang="en-US" dirty="0">
                <a:solidFill>
                  <a:srgbClr val="FF0066"/>
                </a:solidFill>
              </a:rPr>
              <a:t>Index of Parent </a:t>
            </a:r>
            <a:r>
              <a:rPr lang="en-US" dirty="0"/>
              <a:t>= </a:t>
            </a:r>
            <a:r>
              <a:rPr lang="en-US" dirty="0">
                <a:solidFill>
                  <a:srgbClr val="FFFF00"/>
                </a:solidFill>
              </a:rPr>
              <a:t>FLOOR((INDEX–1)/2) </a:t>
            </a:r>
            <a:r>
              <a:rPr lang="en-US" dirty="0"/>
              <a:t>= </a:t>
            </a:r>
          </a:p>
          <a:p>
            <a:r>
              <a:rPr lang="en-US" dirty="0">
                <a:solidFill>
                  <a:srgbClr val="FFFF00"/>
                </a:solidFill>
              </a:rPr>
              <a:t>FLOOR((2-1)/2) </a:t>
            </a:r>
            <a:r>
              <a:rPr lang="en-US" dirty="0"/>
              <a:t>= </a:t>
            </a:r>
            <a:r>
              <a:rPr lang="en-US" dirty="0">
                <a:solidFill>
                  <a:srgbClr val="FF0066"/>
                </a:solidFill>
              </a:rPr>
              <a:t>INDEX 0</a:t>
            </a:r>
          </a:p>
          <a:p>
            <a:endParaRPr lang="en-US" dirty="0">
              <a:solidFill>
                <a:srgbClr val="FF0066"/>
              </a:solidFill>
            </a:endParaRPr>
          </a:p>
          <a:p>
            <a:r>
              <a:rPr lang="en-US" sz="2800" b="1" dirty="0"/>
              <a:t>LEFT CHILD</a:t>
            </a:r>
            <a:r>
              <a:rPr lang="en-US" dirty="0"/>
              <a:t> of NODE with </a:t>
            </a:r>
            <a:r>
              <a:rPr lang="en-US" b="1" dirty="0">
                <a:solidFill>
                  <a:srgbClr val="FFFF00"/>
                </a:solidFill>
              </a:rPr>
              <a:t>INDEX 2</a:t>
            </a:r>
            <a:r>
              <a:rPr lang="en-US" dirty="0"/>
              <a:t> (value of 8)?</a:t>
            </a:r>
          </a:p>
          <a:p>
            <a:r>
              <a:rPr lang="en-US" dirty="0">
                <a:solidFill>
                  <a:srgbClr val="FF0066"/>
                </a:solidFill>
              </a:rPr>
              <a:t>Index of Left Child </a:t>
            </a:r>
            <a:r>
              <a:rPr lang="en-US" dirty="0"/>
              <a:t>= </a:t>
            </a:r>
            <a:r>
              <a:rPr lang="en-US" dirty="0">
                <a:solidFill>
                  <a:srgbClr val="FFFF00"/>
                </a:solidFill>
              </a:rPr>
              <a:t>INDEX*2+1 </a:t>
            </a:r>
            <a:r>
              <a:rPr lang="en-US" dirty="0"/>
              <a:t>= </a:t>
            </a:r>
            <a:r>
              <a:rPr lang="en-US" dirty="0">
                <a:solidFill>
                  <a:srgbClr val="FFFF00"/>
                </a:solidFill>
              </a:rPr>
              <a:t>2*2+1 </a:t>
            </a:r>
            <a:r>
              <a:rPr lang="en-US" dirty="0"/>
              <a:t>= </a:t>
            </a:r>
            <a:r>
              <a:rPr lang="en-US" dirty="0">
                <a:solidFill>
                  <a:srgbClr val="FF0066"/>
                </a:solidFill>
              </a:rPr>
              <a:t>INDEX 5</a:t>
            </a:r>
          </a:p>
          <a:p>
            <a:endParaRPr lang="en-US" dirty="0">
              <a:solidFill>
                <a:srgbClr val="FF0066"/>
              </a:solidFill>
            </a:endParaRPr>
          </a:p>
          <a:p>
            <a:r>
              <a:rPr lang="en-US" sz="2800" b="1" dirty="0"/>
              <a:t>RIGHT CHILD</a:t>
            </a:r>
            <a:r>
              <a:rPr lang="en-US" dirty="0"/>
              <a:t> of NODE with </a:t>
            </a:r>
            <a:r>
              <a:rPr lang="en-US" b="1" dirty="0">
                <a:solidFill>
                  <a:srgbClr val="FFFF00"/>
                </a:solidFill>
              </a:rPr>
              <a:t>INDEX 2</a:t>
            </a:r>
            <a:r>
              <a:rPr lang="en-US" dirty="0"/>
              <a:t> (value of 8)?</a:t>
            </a:r>
          </a:p>
          <a:p>
            <a:r>
              <a:rPr lang="en-US" dirty="0">
                <a:solidFill>
                  <a:srgbClr val="FF0066"/>
                </a:solidFill>
              </a:rPr>
              <a:t>Index of Right Child </a:t>
            </a:r>
            <a:r>
              <a:rPr lang="en-US" dirty="0"/>
              <a:t>= </a:t>
            </a:r>
            <a:r>
              <a:rPr lang="en-US" dirty="0">
                <a:solidFill>
                  <a:srgbClr val="FFFF00"/>
                </a:solidFill>
              </a:rPr>
              <a:t>INDEX*2+2 </a:t>
            </a:r>
            <a:r>
              <a:rPr lang="en-US" dirty="0"/>
              <a:t>= </a:t>
            </a:r>
            <a:r>
              <a:rPr lang="en-US" dirty="0">
                <a:solidFill>
                  <a:srgbClr val="FFFF00"/>
                </a:solidFill>
              </a:rPr>
              <a:t>2*2+2</a:t>
            </a:r>
            <a:r>
              <a:rPr lang="en-US" dirty="0"/>
              <a:t>= </a:t>
            </a:r>
            <a:r>
              <a:rPr lang="en-US" dirty="0">
                <a:solidFill>
                  <a:srgbClr val="FF0066"/>
                </a:solidFill>
              </a:rPr>
              <a:t>INDEX 6</a:t>
            </a:r>
          </a:p>
          <a:p>
            <a:endParaRPr lang="en-US" dirty="0">
              <a:solidFill>
                <a:srgbClr val="FF0066"/>
              </a:solidFill>
            </a:endParaRPr>
          </a:p>
        </p:txBody>
      </p:sp>
      <p:pic>
        <p:nvPicPr>
          <p:cNvPr id="8" name="Picture 7"/>
          <p:cNvPicPr>
            <a:picLocks noChangeAspect="1"/>
          </p:cNvPicPr>
          <p:nvPr/>
        </p:nvPicPr>
        <p:blipFill>
          <a:blip r:embed="rId3"/>
          <a:stretch>
            <a:fillRect/>
          </a:stretch>
        </p:blipFill>
        <p:spPr>
          <a:xfrm>
            <a:off x="1660724" y="1103290"/>
            <a:ext cx="2805600" cy="2017690"/>
          </a:xfrm>
          <a:prstGeom prst="rect">
            <a:avLst/>
          </a:prstGeom>
        </p:spPr>
      </p:pic>
    </p:spTree>
    <p:extLst>
      <p:ext uri="{BB962C8B-B14F-4D97-AF65-F5344CB8AC3E}">
        <p14:creationId xmlns:p14="http://schemas.microsoft.com/office/powerpoint/2010/main" val="136105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17" y="34344"/>
            <a:ext cx="10131425" cy="1456267"/>
          </a:xfrm>
        </p:spPr>
        <p:txBody>
          <a:bodyPr>
            <a:normAutofit/>
          </a:bodyPr>
          <a:lstStyle/>
          <a:p>
            <a:r>
              <a:rPr lang="en-US" sz="6000" dirty="0"/>
              <a:t>max-heap</a:t>
            </a:r>
          </a:p>
        </p:txBody>
      </p:sp>
      <p:sp>
        <p:nvSpPr>
          <p:cNvPr id="3" name="TextBox 2"/>
          <p:cNvSpPr txBox="1"/>
          <p:nvPr/>
        </p:nvSpPr>
        <p:spPr>
          <a:xfrm>
            <a:off x="549498" y="4321392"/>
            <a:ext cx="3545985" cy="1769715"/>
          </a:xfrm>
          <a:prstGeom prst="rect">
            <a:avLst/>
          </a:prstGeom>
          <a:noFill/>
        </p:spPr>
        <p:txBody>
          <a:bodyPr wrap="square" rtlCol="0">
            <a:spAutoFit/>
          </a:bodyPr>
          <a:lstStyle/>
          <a:p>
            <a:r>
              <a:rPr lang="en-US" sz="2000" i="1" dirty="0"/>
              <a:t>This Bamboo Forrest is “technically not a tree (it’s a grass)”.  This is </a:t>
            </a:r>
            <a:r>
              <a:rPr lang="en-US" sz="2000" i="1" dirty="0" err="1"/>
              <a:t>Sangano</a:t>
            </a:r>
            <a:r>
              <a:rPr lang="en-US" sz="2000" i="1" dirty="0"/>
              <a:t> Bamboo Forest near Kyoto, Japan.</a:t>
            </a:r>
          </a:p>
          <a:p>
            <a:r>
              <a:rPr lang="en-US" sz="900" dirty="0">
                <a:hlinkClick r:id="rId2"/>
              </a:rPr>
              <a:t>https://matadornetwork.com/trips/21-beautiful-trees-forests/</a:t>
            </a:r>
            <a:r>
              <a:rPr lang="en-US" sz="900" dirty="0"/>
              <a:t> </a:t>
            </a:r>
          </a:p>
        </p:txBody>
      </p:sp>
      <p:pic>
        <p:nvPicPr>
          <p:cNvPr id="2050" name="Picture 2" descr="https://d36tnp772eyphs.cloudfront.net/blogs/1/2014/09/bamboo-forest1-940x6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365" y="517327"/>
            <a:ext cx="8319193" cy="551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28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40566" y="396619"/>
            <a:ext cx="10024323" cy="1143000"/>
          </a:xfrm>
        </p:spPr>
        <p:txBody>
          <a:bodyPr>
            <a:noAutofit/>
          </a:bodyPr>
          <a:lstStyle/>
          <a:p>
            <a:r>
              <a:rPr lang="en-US" altLang="en-US" sz="4400" dirty="0"/>
              <a:t>heaps:  Max-Heap</a:t>
            </a:r>
          </a:p>
        </p:txBody>
      </p:sp>
      <p:sp>
        <p:nvSpPr>
          <p:cNvPr id="36867" name="Rectangle 3"/>
          <p:cNvSpPr>
            <a:spLocks noGrp="1" noChangeArrowheads="1"/>
          </p:cNvSpPr>
          <p:nvPr>
            <p:ph idx="1"/>
          </p:nvPr>
        </p:nvSpPr>
        <p:spPr>
          <a:xfrm>
            <a:off x="681539" y="1976469"/>
            <a:ext cx="11160224" cy="4634473"/>
          </a:xfrm>
        </p:spPr>
        <p:txBody>
          <a:bodyPr anchor="t">
            <a:normAutofit/>
          </a:bodyPr>
          <a:lstStyle/>
          <a:p>
            <a:r>
              <a:rPr lang="en-US" altLang="en-US" sz="4000" dirty="0"/>
              <a:t>A </a:t>
            </a:r>
            <a:r>
              <a:rPr lang="en-US" altLang="en-US" sz="4000" b="1" dirty="0">
                <a:solidFill>
                  <a:srgbClr val="FFFF00"/>
                </a:solidFill>
              </a:rPr>
              <a:t>max-heap</a:t>
            </a:r>
            <a:r>
              <a:rPr lang="en-US" altLang="en-US" sz="4000" dirty="0"/>
              <a:t> (most common) is a </a:t>
            </a:r>
            <a:r>
              <a:rPr lang="en-US" altLang="en-US" sz="4000" dirty="0">
                <a:solidFill>
                  <a:srgbClr val="FF0066"/>
                </a:solidFill>
              </a:rPr>
              <a:t>binary tree</a:t>
            </a:r>
            <a:r>
              <a:rPr lang="en-US" altLang="en-US" sz="4000" dirty="0"/>
              <a:t> where each node’s value is </a:t>
            </a:r>
            <a:r>
              <a:rPr lang="en-US" altLang="en-US" sz="4800" b="1" dirty="0">
                <a:solidFill>
                  <a:srgbClr val="00B0F0"/>
                </a:solidFill>
              </a:rPr>
              <a:t>larger</a:t>
            </a:r>
            <a:r>
              <a:rPr lang="en-US" altLang="en-US" sz="4000" dirty="0"/>
              <a:t> than that in either child.  This is called the </a:t>
            </a:r>
            <a:r>
              <a:rPr lang="en-US" altLang="en-US" sz="4000" b="1" dirty="0">
                <a:solidFill>
                  <a:srgbClr val="FFFF00"/>
                </a:solidFill>
              </a:rPr>
              <a:t>max-heap property</a:t>
            </a:r>
            <a:r>
              <a:rPr lang="en-US" altLang="en-US" sz="4000" dirty="0"/>
              <a:t>.</a:t>
            </a:r>
            <a:br>
              <a:rPr lang="en-US" altLang="en-US" sz="4000" dirty="0"/>
            </a:br>
            <a:endParaRPr lang="en-US" altLang="en-US" sz="4000" dirty="0"/>
          </a:p>
          <a:p>
            <a:r>
              <a:rPr lang="en-US" altLang="en-US" sz="4000" dirty="0"/>
              <a:t>A max-heap’s root must have the maximum (largest) value.</a:t>
            </a:r>
          </a:p>
        </p:txBody>
      </p:sp>
    </p:spTree>
    <p:extLst>
      <p:ext uri="{BB962C8B-B14F-4D97-AF65-F5344CB8AC3E}">
        <p14:creationId xmlns:p14="http://schemas.microsoft.com/office/powerpoint/2010/main" val="1594168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211" y="257471"/>
            <a:ext cx="10747039" cy="1456267"/>
          </a:xfrm>
        </p:spPr>
        <p:txBody>
          <a:bodyPr>
            <a:noAutofit/>
          </a:bodyPr>
          <a:lstStyle/>
          <a:p>
            <a:r>
              <a:rPr lang="en-US" sz="6000" dirty="0" err="1"/>
              <a:t>minheap</a:t>
            </a:r>
            <a:r>
              <a:rPr lang="en-US" sz="6000" dirty="0"/>
              <a:t> example</a:t>
            </a:r>
          </a:p>
        </p:txBody>
      </p:sp>
      <p:sp>
        <p:nvSpPr>
          <p:cNvPr id="3" name="Content Placeholder 2"/>
          <p:cNvSpPr>
            <a:spLocks noGrp="1"/>
          </p:cNvSpPr>
          <p:nvPr>
            <p:ph idx="1"/>
          </p:nvPr>
        </p:nvSpPr>
        <p:spPr/>
        <p:txBody>
          <a:bodyPr anchor="t">
            <a:normAutofit/>
          </a:bodyPr>
          <a:lstStyle/>
          <a:p>
            <a:pPr marL="0" indent="0">
              <a:buNone/>
            </a:pPr>
            <a:r>
              <a:rPr lang="en-US" sz="4800" dirty="0" err="1"/>
              <a:t>ArrayMinHeap</a:t>
            </a:r>
            <a:r>
              <a:rPr lang="en-US" sz="4800" dirty="0"/>
              <a:t> folder</a:t>
            </a:r>
          </a:p>
          <a:p>
            <a:pPr lvl="1"/>
            <a:r>
              <a:rPr lang="en-US" sz="3400" dirty="0" err="1">
                <a:solidFill>
                  <a:srgbClr val="00B0F0"/>
                </a:solidFill>
              </a:rPr>
              <a:t>ArrayMinHeap.h</a:t>
            </a:r>
            <a:endParaRPr lang="en-US" sz="3400" dirty="0">
              <a:solidFill>
                <a:srgbClr val="00B0F0"/>
              </a:solidFill>
            </a:endParaRPr>
          </a:p>
          <a:p>
            <a:pPr lvl="1"/>
            <a:r>
              <a:rPr lang="en-US" sz="3400" dirty="0">
                <a:solidFill>
                  <a:srgbClr val="00B0F0"/>
                </a:solidFill>
              </a:rPr>
              <a:t>DriverForMinHeap.cpp</a:t>
            </a:r>
          </a:p>
        </p:txBody>
      </p:sp>
    </p:spTree>
    <p:extLst>
      <p:ext uri="{BB962C8B-B14F-4D97-AF65-F5344CB8AC3E}">
        <p14:creationId xmlns:p14="http://schemas.microsoft.com/office/powerpoint/2010/main" val="158938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40566" y="396619"/>
            <a:ext cx="10024323" cy="1143000"/>
          </a:xfrm>
        </p:spPr>
        <p:txBody>
          <a:bodyPr>
            <a:noAutofit/>
          </a:bodyPr>
          <a:lstStyle/>
          <a:p>
            <a:r>
              <a:rPr lang="en-US" altLang="en-US" sz="4400" dirty="0"/>
              <a:t>heaps:  Max-Heap</a:t>
            </a:r>
          </a:p>
        </p:txBody>
      </p:sp>
      <p:sp>
        <p:nvSpPr>
          <p:cNvPr id="36867" name="Rectangle 3"/>
          <p:cNvSpPr>
            <a:spLocks noGrp="1" noChangeArrowheads="1"/>
          </p:cNvSpPr>
          <p:nvPr>
            <p:ph idx="1"/>
          </p:nvPr>
        </p:nvSpPr>
        <p:spPr>
          <a:xfrm>
            <a:off x="681539" y="1575515"/>
            <a:ext cx="11160224" cy="5035427"/>
          </a:xfrm>
        </p:spPr>
        <p:txBody>
          <a:bodyPr anchor="t">
            <a:normAutofit/>
          </a:bodyPr>
          <a:lstStyle/>
          <a:p>
            <a:r>
              <a:rPr lang="en-US" altLang="en-US" sz="4000" dirty="0"/>
              <a:t>Everything is the same for a Max Heap as the Min Heap except for following the max-heap property instead of min-heap property.  </a:t>
            </a:r>
          </a:p>
          <a:p>
            <a:endParaRPr lang="en-US" altLang="en-US" sz="4000" dirty="0"/>
          </a:p>
          <a:p>
            <a:r>
              <a:rPr lang="en-US" altLang="en-US" sz="4000" dirty="0"/>
              <a:t>Implementation is very similar</a:t>
            </a:r>
          </a:p>
          <a:p>
            <a:pPr lvl="1"/>
            <a:r>
              <a:rPr lang="en-US" altLang="en-US" sz="3800" dirty="0" err="1">
                <a:solidFill>
                  <a:srgbClr val="FF0066"/>
                </a:solidFill>
              </a:rPr>
              <a:t>ArrayMaxHeap.h</a:t>
            </a:r>
            <a:endParaRPr lang="en-US" altLang="en-US" sz="3800" dirty="0">
              <a:solidFill>
                <a:srgbClr val="FF0066"/>
              </a:solidFill>
            </a:endParaRPr>
          </a:p>
          <a:p>
            <a:pPr lvl="1"/>
            <a:r>
              <a:rPr lang="en-US" altLang="en-US" sz="3800" dirty="0">
                <a:solidFill>
                  <a:srgbClr val="FF0066"/>
                </a:solidFill>
              </a:rPr>
              <a:t>DriverForMaxHeap.cpp</a:t>
            </a:r>
          </a:p>
        </p:txBody>
      </p:sp>
    </p:spTree>
    <p:extLst>
      <p:ext uri="{BB962C8B-B14F-4D97-AF65-F5344CB8AC3E}">
        <p14:creationId xmlns:p14="http://schemas.microsoft.com/office/powerpoint/2010/main" val="425273088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636F-7E44-48F5-89DC-88BD5C75ADE0}"/>
              </a:ext>
            </a:extLst>
          </p:cNvPr>
          <p:cNvSpPr>
            <a:spLocks noGrp="1"/>
          </p:cNvSpPr>
          <p:nvPr>
            <p:ph type="title"/>
          </p:nvPr>
        </p:nvSpPr>
        <p:spPr/>
        <p:txBody>
          <a:bodyPr/>
          <a:lstStyle/>
          <a:p>
            <a:r>
              <a:rPr lang="en-US" dirty="0"/>
              <a:t>HEIGHT of HEAP (or binary tree)</a:t>
            </a:r>
          </a:p>
        </p:txBody>
      </p:sp>
      <p:sp>
        <p:nvSpPr>
          <p:cNvPr id="3" name="Content Placeholder 2">
            <a:extLst>
              <a:ext uri="{FF2B5EF4-FFF2-40B4-BE49-F238E27FC236}">
                <a16:creationId xmlns:a16="http://schemas.microsoft.com/office/drawing/2014/main" id="{A6418A2C-385F-4806-B293-FD8FA62D4E72}"/>
              </a:ext>
            </a:extLst>
          </p:cNvPr>
          <p:cNvSpPr>
            <a:spLocks noGrp="1"/>
          </p:cNvSpPr>
          <p:nvPr>
            <p:ph idx="1"/>
          </p:nvPr>
        </p:nvSpPr>
        <p:spPr/>
        <p:txBody>
          <a:bodyPr>
            <a:normAutofit/>
          </a:bodyPr>
          <a:lstStyle/>
          <a:p>
            <a:pPr marL="0" indent="0" algn="ctr">
              <a:buNone/>
            </a:pPr>
            <a:r>
              <a:rPr lang="en-US" sz="11500" dirty="0"/>
              <a:t>ceil(log</a:t>
            </a:r>
            <a:r>
              <a:rPr lang="en-US" sz="11500" baseline="-25000" dirty="0"/>
              <a:t>2</a:t>
            </a:r>
            <a:r>
              <a:rPr lang="en-US" sz="11500" dirty="0"/>
              <a:t>N+1)-1</a:t>
            </a:r>
          </a:p>
          <a:p>
            <a:pPr marL="0" indent="0" algn="ctr">
              <a:buNone/>
            </a:pPr>
            <a:r>
              <a:rPr lang="en-US" sz="4400" dirty="0">
                <a:solidFill>
                  <a:srgbClr val="FFFF00"/>
                </a:solidFill>
              </a:rPr>
              <a:t>Hey, why can’t it just be floor(log</a:t>
            </a:r>
            <a:r>
              <a:rPr lang="en-US" sz="4400" baseline="-25000" dirty="0">
                <a:solidFill>
                  <a:srgbClr val="FFFF00"/>
                </a:solidFill>
              </a:rPr>
              <a:t>2</a:t>
            </a:r>
            <a:r>
              <a:rPr lang="en-US" sz="4400" dirty="0">
                <a:solidFill>
                  <a:srgbClr val="FFFF00"/>
                </a:solidFill>
              </a:rPr>
              <a:t>N+1)?</a:t>
            </a:r>
            <a:endParaRPr lang="en-US" sz="4400" dirty="0">
              <a:solidFill>
                <a:srgbClr val="FF0000"/>
              </a:solidFill>
            </a:endParaRPr>
          </a:p>
        </p:txBody>
      </p:sp>
    </p:spTree>
    <p:extLst>
      <p:ext uri="{BB962C8B-B14F-4D97-AF65-F5344CB8AC3E}">
        <p14:creationId xmlns:p14="http://schemas.microsoft.com/office/powerpoint/2010/main" val="310513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636F-7E44-48F5-89DC-88BD5C75ADE0}"/>
              </a:ext>
            </a:extLst>
          </p:cNvPr>
          <p:cNvSpPr>
            <a:spLocks noGrp="1"/>
          </p:cNvSpPr>
          <p:nvPr>
            <p:ph type="title"/>
          </p:nvPr>
        </p:nvSpPr>
        <p:spPr/>
        <p:txBody>
          <a:bodyPr/>
          <a:lstStyle/>
          <a:p>
            <a:r>
              <a:rPr lang="en-US" dirty="0"/>
              <a:t>HEIGHT of HEAP (or a complete binary tree)</a:t>
            </a:r>
          </a:p>
        </p:txBody>
      </p:sp>
      <p:sp>
        <p:nvSpPr>
          <p:cNvPr id="3" name="Content Placeholder 2">
            <a:extLst>
              <a:ext uri="{FF2B5EF4-FFF2-40B4-BE49-F238E27FC236}">
                <a16:creationId xmlns:a16="http://schemas.microsoft.com/office/drawing/2014/main" id="{A6418A2C-385F-4806-B293-FD8FA62D4E72}"/>
              </a:ext>
            </a:extLst>
          </p:cNvPr>
          <p:cNvSpPr>
            <a:spLocks noGrp="1"/>
          </p:cNvSpPr>
          <p:nvPr>
            <p:ph idx="1"/>
          </p:nvPr>
        </p:nvSpPr>
        <p:spPr>
          <a:xfrm>
            <a:off x="745959" y="1810753"/>
            <a:ext cx="10131425" cy="1341522"/>
          </a:xfrm>
        </p:spPr>
        <p:txBody>
          <a:bodyPr>
            <a:normAutofit/>
          </a:bodyPr>
          <a:lstStyle/>
          <a:p>
            <a:pPr marL="0" indent="0">
              <a:buNone/>
            </a:pPr>
            <a:r>
              <a:rPr lang="en-US" sz="2800" dirty="0">
                <a:solidFill>
                  <a:srgbClr val="FFFF00"/>
                </a:solidFill>
              </a:rPr>
              <a:t>Ceil(log(n+1))-1 is not equal to floor(log(n+1)) for all values of n.</a:t>
            </a:r>
          </a:p>
          <a:p>
            <a:pPr marL="0" indent="0">
              <a:buNone/>
            </a:pPr>
            <a:r>
              <a:rPr lang="en-US" sz="2800" dirty="0"/>
              <a:t>Proof:  I wrote a program!  (heightHeap.cpp)</a:t>
            </a:r>
          </a:p>
          <a:p>
            <a:pPr marL="0" indent="0">
              <a:buNone/>
            </a:pPr>
            <a:endParaRPr lang="en-US" sz="2800" dirty="0">
              <a:solidFill>
                <a:srgbClr val="FFFF00"/>
              </a:solidFill>
            </a:endParaRPr>
          </a:p>
        </p:txBody>
      </p:sp>
      <p:pic>
        <p:nvPicPr>
          <p:cNvPr id="4" name="Picture 3">
            <a:extLst>
              <a:ext uri="{FF2B5EF4-FFF2-40B4-BE49-F238E27FC236}">
                <a16:creationId xmlns:a16="http://schemas.microsoft.com/office/drawing/2014/main" id="{2B0EC24A-3BB5-4F9D-AB5C-3E8353A6C19E}"/>
              </a:ext>
            </a:extLst>
          </p:cNvPr>
          <p:cNvPicPr>
            <a:picLocks noChangeAspect="1"/>
          </p:cNvPicPr>
          <p:nvPr/>
        </p:nvPicPr>
        <p:blipFill>
          <a:blip r:embed="rId2"/>
          <a:stretch>
            <a:fillRect/>
          </a:stretch>
        </p:blipFill>
        <p:spPr>
          <a:xfrm>
            <a:off x="2598821" y="2872804"/>
            <a:ext cx="6689932" cy="3838659"/>
          </a:xfrm>
          <a:prstGeom prst="rect">
            <a:avLst/>
          </a:prstGeom>
        </p:spPr>
      </p:pic>
    </p:spTree>
    <p:extLst>
      <p:ext uri="{BB962C8B-B14F-4D97-AF65-F5344CB8AC3E}">
        <p14:creationId xmlns:p14="http://schemas.microsoft.com/office/powerpoint/2010/main" val="186900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636F-7E44-48F5-89DC-88BD5C75ADE0}"/>
              </a:ext>
            </a:extLst>
          </p:cNvPr>
          <p:cNvSpPr>
            <a:spLocks noGrp="1"/>
          </p:cNvSpPr>
          <p:nvPr>
            <p:ph type="title"/>
          </p:nvPr>
        </p:nvSpPr>
        <p:spPr/>
        <p:txBody>
          <a:bodyPr/>
          <a:lstStyle/>
          <a:p>
            <a:r>
              <a:rPr lang="en-US" dirty="0"/>
              <a:t>HEIGHT of HEAP (or a complete binary tree)</a:t>
            </a:r>
          </a:p>
        </p:txBody>
      </p:sp>
      <p:sp>
        <p:nvSpPr>
          <p:cNvPr id="3" name="Content Placeholder 2">
            <a:extLst>
              <a:ext uri="{FF2B5EF4-FFF2-40B4-BE49-F238E27FC236}">
                <a16:creationId xmlns:a16="http://schemas.microsoft.com/office/drawing/2014/main" id="{A6418A2C-385F-4806-B293-FD8FA62D4E72}"/>
              </a:ext>
            </a:extLst>
          </p:cNvPr>
          <p:cNvSpPr>
            <a:spLocks noGrp="1"/>
          </p:cNvSpPr>
          <p:nvPr>
            <p:ph idx="1"/>
          </p:nvPr>
        </p:nvSpPr>
        <p:spPr>
          <a:xfrm>
            <a:off x="745959" y="1810753"/>
            <a:ext cx="10131425" cy="1341522"/>
          </a:xfrm>
        </p:spPr>
        <p:txBody>
          <a:bodyPr>
            <a:normAutofit/>
          </a:bodyPr>
          <a:lstStyle/>
          <a:p>
            <a:pPr marL="0" indent="0">
              <a:buNone/>
            </a:pPr>
            <a:r>
              <a:rPr lang="en-US" sz="2800" dirty="0">
                <a:solidFill>
                  <a:srgbClr val="FFFF00"/>
                </a:solidFill>
              </a:rPr>
              <a:t>Output of heightHeap.cpp:</a:t>
            </a:r>
            <a:endParaRPr lang="en-US" sz="2800" dirty="0"/>
          </a:p>
          <a:p>
            <a:pPr marL="0" indent="0">
              <a:buNone/>
            </a:pPr>
            <a:endParaRPr lang="en-US" sz="2800" dirty="0">
              <a:solidFill>
                <a:srgbClr val="FFFF00"/>
              </a:solidFill>
            </a:endParaRPr>
          </a:p>
        </p:txBody>
      </p:sp>
      <p:pic>
        <p:nvPicPr>
          <p:cNvPr id="5" name="Picture 4">
            <a:extLst>
              <a:ext uri="{FF2B5EF4-FFF2-40B4-BE49-F238E27FC236}">
                <a16:creationId xmlns:a16="http://schemas.microsoft.com/office/drawing/2014/main" id="{B2FB1863-76C9-4395-8D5F-0A50448E1993}"/>
              </a:ext>
            </a:extLst>
          </p:cNvPr>
          <p:cNvPicPr>
            <a:picLocks noChangeAspect="1"/>
          </p:cNvPicPr>
          <p:nvPr/>
        </p:nvPicPr>
        <p:blipFill>
          <a:blip r:embed="rId2"/>
          <a:stretch>
            <a:fillRect/>
          </a:stretch>
        </p:blipFill>
        <p:spPr>
          <a:xfrm>
            <a:off x="4819031" y="1870658"/>
            <a:ext cx="6627009" cy="4874720"/>
          </a:xfrm>
          <a:prstGeom prst="rect">
            <a:avLst/>
          </a:prstGeom>
        </p:spPr>
      </p:pic>
    </p:spTree>
    <p:extLst>
      <p:ext uri="{BB962C8B-B14F-4D97-AF65-F5344CB8AC3E}">
        <p14:creationId xmlns:p14="http://schemas.microsoft.com/office/powerpoint/2010/main" val="41385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94" y="111617"/>
            <a:ext cx="10131425" cy="1456267"/>
          </a:xfrm>
        </p:spPr>
        <p:txBody>
          <a:bodyPr>
            <a:normAutofit/>
          </a:bodyPr>
          <a:lstStyle/>
          <a:p>
            <a:r>
              <a:rPr lang="en-US" sz="6000" dirty="0"/>
              <a:t>min-heap</a:t>
            </a:r>
          </a:p>
        </p:txBody>
      </p:sp>
      <p:pic>
        <p:nvPicPr>
          <p:cNvPr id="1026" name="Picture 2" descr="https://d36tnp772eyphs.cloudfront.net/blogs/1/2014/08/amazing-trees-1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409" y="343437"/>
            <a:ext cx="6602570" cy="61838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71661" y="3643105"/>
            <a:ext cx="3795327" cy="3000821"/>
          </a:xfrm>
          <a:prstGeom prst="rect">
            <a:avLst/>
          </a:prstGeom>
          <a:noFill/>
        </p:spPr>
        <p:txBody>
          <a:bodyPr wrap="square" rtlCol="0">
            <a:spAutoFit/>
          </a:bodyPr>
          <a:lstStyle/>
          <a:p>
            <a:r>
              <a:rPr lang="en-US" sz="2000" i="1" dirty="0"/>
              <a:t>“The Rainbow Eucalyptus is found mostly in the Pacific Islands (the one in this picture is from Kauai).  The strange coloration happens with the surface layer of bark falls off.  The bark underneath starts off brown and then changes colors over time, giving the tree its rainbow effect.”</a:t>
            </a:r>
          </a:p>
          <a:p>
            <a:r>
              <a:rPr lang="en-US" sz="900" dirty="0">
                <a:hlinkClick r:id="rId3"/>
              </a:rPr>
              <a:t>https://matadornetwork.com/trips/21-beautiful-trees-forests/</a:t>
            </a:r>
            <a:r>
              <a:rPr lang="en-US" sz="900" dirty="0"/>
              <a:t> </a:t>
            </a:r>
          </a:p>
        </p:txBody>
      </p:sp>
    </p:spTree>
    <p:extLst>
      <p:ext uri="{BB962C8B-B14F-4D97-AF65-F5344CB8AC3E}">
        <p14:creationId xmlns:p14="http://schemas.microsoft.com/office/powerpoint/2010/main" val="2047828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 Big O Notation</a:t>
            </a:r>
          </a:p>
        </p:txBody>
      </p:sp>
      <p:sp>
        <p:nvSpPr>
          <p:cNvPr id="3" name="Content Placeholder 2"/>
          <p:cNvSpPr>
            <a:spLocks noGrp="1"/>
          </p:cNvSpPr>
          <p:nvPr>
            <p:ph idx="1"/>
          </p:nvPr>
        </p:nvSpPr>
        <p:spPr>
          <a:xfrm>
            <a:off x="685801" y="1867437"/>
            <a:ext cx="10131425" cy="4559121"/>
          </a:xfrm>
        </p:spPr>
        <p:txBody>
          <a:bodyPr anchor="t">
            <a:normAutofit/>
          </a:bodyPr>
          <a:lstStyle/>
          <a:p>
            <a:r>
              <a:rPr lang="en-US" sz="3600" dirty="0"/>
              <a:t>A HEAP is a balanced tree and so it eliminates this problem:</a:t>
            </a:r>
            <a:br>
              <a:rPr lang="en-US" sz="3600" dirty="0"/>
            </a:br>
            <a:br>
              <a:rPr lang="en-US" sz="3600" dirty="0"/>
            </a:br>
            <a:br>
              <a:rPr lang="en-US" sz="3600" dirty="0"/>
            </a:br>
            <a:br>
              <a:rPr lang="en-US" sz="3600" dirty="0"/>
            </a:br>
            <a:br>
              <a:rPr lang="en-US" sz="3600" dirty="0"/>
            </a:br>
            <a:r>
              <a:rPr lang="en-US" sz="3600" dirty="0"/>
              <a:t>So, a HEAP is </a:t>
            </a:r>
            <a:r>
              <a:rPr lang="en-US" sz="3600" dirty="0">
                <a:solidFill>
                  <a:srgbClr val="FF0066"/>
                </a:solidFill>
              </a:rPr>
              <a:t>O (log</a:t>
            </a:r>
            <a:r>
              <a:rPr lang="en-US" sz="3600" baseline="-25000" dirty="0">
                <a:solidFill>
                  <a:srgbClr val="FF0066"/>
                </a:solidFill>
              </a:rPr>
              <a:t>2</a:t>
            </a:r>
            <a:r>
              <a:rPr lang="en-US" sz="3600" dirty="0">
                <a:solidFill>
                  <a:srgbClr val="FF0066"/>
                </a:solidFill>
              </a:rPr>
              <a:t>N)</a:t>
            </a:r>
          </a:p>
        </p:txBody>
      </p:sp>
      <p:pic>
        <p:nvPicPr>
          <p:cNvPr id="4" name="Picture 3"/>
          <p:cNvPicPr>
            <a:picLocks noChangeAspect="1"/>
          </p:cNvPicPr>
          <p:nvPr/>
        </p:nvPicPr>
        <p:blipFill>
          <a:blip r:embed="rId2"/>
          <a:stretch>
            <a:fillRect/>
          </a:stretch>
        </p:blipFill>
        <p:spPr>
          <a:xfrm>
            <a:off x="4782354" y="2666656"/>
            <a:ext cx="2510039" cy="2065138"/>
          </a:xfrm>
          <a:prstGeom prst="rect">
            <a:avLst/>
          </a:prstGeom>
        </p:spPr>
      </p:pic>
    </p:spTree>
    <p:extLst>
      <p:ext uri="{BB962C8B-B14F-4D97-AF65-F5344CB8AC3E}">
        <p14:creationId xmlns:p14="http://schemas.microsoft.com/office/powerpoint/2010/main" val="3705902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62775"/>
          </a:xfrm>
          <a:prstGeom prst="rect">
            <a:avLst/>
          </a:prstGeom>
        </p:spPr>
      </p:pic>
      <p:sp>
        <p:nvSpPr>
          <p:cNvPr id="4" name="Rectangle 3"/>
          <p:cNvSpPr/>
          <p:nvPr/>
        </p:nvSpPr>
        <p:spPr>
          <a:xfrm>
            <a:off x="7112768" y="2734454"/>
            <a:ext cx="387753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END of HEAP</a:t>
            </a:r>
          </a:p>
        </p:txBody>
      </p:sp>
    </p:spTree>
    <p:extLst>
      <p:ext uri="{BB962C8B-B14F-4D97-AF65-F5344CB8AC3E}">
        <p14:creationId xmlns:p14="http://schemas.microsoft.com/office/powerpoint/2010/main" val="166817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40566" y="396619"/>
            <a:ext cx="10024323" cy="1143000"/>
          </a:xfrm>
        </p:spPr>
        <p:txBody>
          <a:bodyPr>
            <a:noAutofit/>
          </a:bodyPr>
          <a:lstStyle/>
          <a:p>
            <a:r>
              <a:rPr lang="en-US" altLang="en-US" sz="4400" dirty="0"/>
              <a:t>heaps:  MIN-HEAP</a:t>
            </a:r>
          </a:p>
        </p:txBody>
      </p:sp>
      <p:sp>
        <p:nvSpPr>
          <p:cNvPr id="36867" name="Rectangle 3"/>
          <p:cNvSpPr>
            <a:spLocks noGrp="1" noChangeArrowheads="1"/>
          </p:cNvSpPr>
          <p:nvPr>
            <p:ph idx="1"/>
          </p:nvPr>
        </p:nvSpPr>
        <p:spPr>
          <a:xfrm>
            <a:off x="681539" y="1976469"/>
            <a:ext cx="11160224" cy="4634473"/>
          </a:xfrm>
        </p:spPr>
        <p:txBody>
          <a:bodyPr anchor="t">
            <a:normAutofit/>
          </a:bodyPr>
          <a:lstStyle/>
          <a:p>
            <a:r>
              <a:rPr lang="en-US" altLang="en-US" sz="4000" dirty="0"/>
              <a:t>A </a:t>
            </a:r>
            <a:r>
              <a:rPr lang="en-US" altLang="en-US" sz="4000" b="1" dirty="0">
                <a:solidFill>
                  <a:srgbClr val="FFFF00"/>
                </a:solidFill>
              </a:rPr>
              <a:t>min-heap</a:t>
            </a:r>
            <a:r>
              <a:rPr lang="en-US" altLang="en-US" sz="4000" dirty="0"/>
              <a:t> is a </a:t>
            </a:r>
            <a:r>
              <a:rPr lang="en-US" altLang="en-US" sz="4000" dirty="0">
                <a:solidFill>
                  <a:srgbClr val="FF0066"/>
                </a:solidFill>
              </a:rPr>
              <a:t>binary</a:t>
            </a:r>
            <a:r>
              <a:rPr lang="en-US" altLang="en-US" sz="4000" dirty="0"/>
              <a:t> </a:t>
            </a:r>
            <a:r>
              <a:rPr lang="en-US" altLang="en-US" sz="4000" dirty="0">
                <a:solidFill>
                  <a:srgbClr val="FF0066"/>
                </a:solidFill>
              </a:rPr>
              <a:t>tree</a:t>
            </a:r>
            <a:r>
              <a:rPr lang="en-US" altLang="en-US" sz="4000" dirty="0"/>
              <a:t> where each node’s value is </a:t>
            </a:r>
            <a:r>
              <a:rPr lang="en-US" altLang="en-US" sz="4800" b="1" dirty="0">
                <a:solidFill>
                  <a:srgbClr val="00B0F0"/>
                </a:solidFill>
              </a:rPr>
              <a:t>smaller</a:t>
            </a:r>
            <a:r>
              <a:rPr lang="en-US" altLang="en-US" sz="4000" dirty="0"/>
              <a:t> than that in either child.  This is called the </a:t>
            </a:r>
            <a:r>
              <a:rPr lang="en-US" altLang="en-US" sz="4000" b="1" dirty="0">
                <a:solidFill>
                  <a:srgbClr val="FFFF00"/>
                </a:solidFill>
              </a:rPr>
              <a:t>min-heap property</a:t>
            </a:r>
            <a:r>
              <a:rPr lang="en-US" altLang="en-US" sz="4000" dirty="0"/>
              <a:t>.</a:t>
            </a:r>
            <a:br>
              <a:rPr lang="en-US" altLang="en-US" sz="4000" dirty="0"/>
            </a:br>
            <a:endParaRPr lang="en-US" altLang="en-US" sz="4000" dirty="0"/>
          </a:p>
          <a:p>
            <a:r>
              <a:rPr lang="en-US" altLang="en-US" sz="4000" dirty="0"/>
              <a:t>A min-heap’s root must have the minimum (smallest) value.</a:t>
            </a:r>
          </a:p>
        </p:txBody>
      </p:sp>
    </p:spTree>
    <p:extLst>
      <p:ext uri="{BB962C8B-B14F-4D97-AF65-F5344CB8AC3E}">
        <p14:creationId xmlns:p14="http://schemas.microsoft.com/office/powerpoint/2010/main" val="12045666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93" y="0"/>
            <a:ext cx="10131425" cy="1456267"/>
          </a:xfrm>
        </p:spPr>
        <p:txBody>
          <a:bodyPr/>
          <a:lstStyle/>
          <a:p>
            <a:r>
              <a:rPr lang="en-US" dirty="0"/>
              <a:t>HEAPS: MIN-HEAP</a:t>
            </a:r>
          </a:p>
        </p:txBody>
      </p:sp>
      <p:pic>
        <p:nvPicPr>
          <p:cNvPr id="4" name="Picture 3"/>
          <p:cNvPicPr>
            <a:picLocks noChangeAspect="1"/>
          </p:cNvPicPr>
          <p:nvPr/>
        </p:nvPicPr>
        <p:blipFill>
          <a:blip r:embed="rId2"/>
          <a:stretch>
            <a:fillRect/>
          </a:stretch>
        </p:blipFill>
        <p:spPr>
          <a:xfrm>
            <a:off x="293259" y="1039349"/>
            <a:ext cx="11684813" cy="5561617"/>
          </a:xfrm>
          <a:prstGeom prst="rect">
            <a:avLst/>
          </a:prstGeom>
        </p:spPr>
      </p:pic>
    </p:spTree>
    <p:extLst>
      <p:ext uri="{BB962C8B-B14F-4D97-AF65-F5344CB8AC3E}">
        <p14:creationId xmlns:p14="http://schemas.microsoft.com/office/powerpoint/2010/main" val="1779066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MIN-heap operations - insert</a:t>
            </a:r>
          </a:p>
        </p:txBody>
      </p:sp>
      <p:sp>
        <p:nvSpPr>
          <p:cNvPr id="3" name="Content Placeholder 2"/>
          <p:cNvSpPr>
            <a:spLocks noGrp="1"/>
          </p:cNvSpPr>
          <p:nvPr>
            <p:ph idx="1"/>
          </p:nvPr>
        </p:nvSpPr>
        <p:spPr>
          <a:xfrm>
            <a:off x="641187" y="1590596"/>
            <a:ext cx="10877667" cy="4309849"/>
          </a:xfrm>
        </p:spPr>
        <p:txBody>
          <a:bodyPr anchor="t">
            <a:normAutofit/>
          </a:bodyPr>
          <a:lstStyle/>
          <a:p>
            <a:pPr marL="0" indent="0">
              <a:buNone/>
            </a:pPr>
            <a:r>
              <a:rPr lang="en-US" sz="6000" b="1" dirty="0">
                <a:solidFill>
                  <a:srgbClr val="FF0066"/>
                </a:solidFill>
              </a:rPr>
              <a:t>insert</a:t>
            </a:r>
            <a:r>
              <a:rPr lang="en-US" sz="5400" dirty="0"/>
              <a:t> </a:t>
            </a:r>
            <a:r>
              <a:rPr lang="en-US" sz="5400" dirty="0">
                <a:solidFill>
                  <a:srgbClr val="FFFF00"/>
                </a:solidFill>
              </a:rPr>
              <a:t>step one </a:t>
            </a:r>
          </a:p>
          <a:p>
            <a:pPr marL="0" indent="0">
              <a:buNone/>
            </a:pPr>
            <a:r>
              <a:rPr lang="en-US" sz="3600" dirty="0"/>
              <a:t>Insert node in the tree’s </a:t>
            </a:r>
          </a:p>
          <a:p>
            <a:pPr marL="0" indent="0">
              <a:buNone/>
            </a:pPr>
            <a:r>
              <a:rPr lang="en-US" sz="3600" dirty="0"/>
              <a:t>next empty spot – </a:t>
            </a:r>
          </a:p>
          <a:p>
            <a:pPr marL="0" indent="0">
              <a:buNone/>
            </a:pPr>
            <a:r>
              <a:rPr lang="en-US" sz="3600" dirty="0"/>
              <a:t>looking top to bottom </a:t>
            </a:r>
          </a:p>
          <a:p>
            <a:pPr marL="0" indent="0">
              <a:buNone/>
            </a:pPr>
            <a:r>
              <a:rPr lang="en-US" sz="3600" dirty="0"/>
              <a:t>and then left to right</a:t>
            </a:r>
          </a:p>
        </p:txBody>
      </p:sp>
      <p:pic>
        <p:nvPicPr>
          <p:cNvPr id="7" name="Picture 6"/>
          <p:cNvPicPr>
            <a:picLocks noChangeAspect="1"/>
          </p:cNvPicPr>
          <p:nvPr/>
        </p:nvPicPr>
        <p:blipFill>
          <a:blip r:embed="rId2"/>
          <a:stretch>
            <a:fillRect/>
          </a:stretch>
        </p:blipFill>
        <p:spPr>
          <a:xfrm>
            <a:off x="5428433" y="1734354"/>
            <a:ext cx="6506776" cy="4166091"/>
          </a:xfrm>
          <a:prstGeom prst="rect">
            <a:avLst/>
          </a:prstGeom>
        </p:spPr>
      </p:pic>
    </p:spTree>
    <p:extLst>
      <p:ext uri="{BB962C8B-B14F-4D97-AF65-F5344CB8AC3E}">
        <p14:creationId xmlns:p14="http://schemas.microsoft.com/office/powerpoint/2010/main" val="129705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457" y="0"/>
            <a:ext cx="10131425" cy="1456267"/>
          </a:xfrm>
        </p:spPr>
        <p:txBody>
          <a:bodyPr>
            <a:normAutofit/>
          </a:bodyPr>
          <a:lstStyle/>
          <a:p>
            <a:r>
              <a:rPr lang="en-US" sz="4400" dirty="0"/>
              <a:t>MIN-heap operations - insert</a:t>
            </a:r>
          </a:p>
        </p:txBody>
      </p:sp>
      <p:pic>
        <p:nvPicPr>
          <p:cNvPr id="4" name="Content Placeholder 3"/>
          <p:cNvPicPr>
            <a:picLocks noGrp="1" noChangeAspect="1"/>
          </p:cNvPicPr>
          <p:nvPr>
            <p:ph idx="1"/>
          </p:nvPr>
        </p:nvPicPr>
        <p:blipFill>
          <a:blip r:embed="rId2"/>
          <a:stretch>
            <a:fillRect/>
          </a:stretch>
        </p:blipFill>
        <p:spPr>
          <a:xfrm>
            <a:off x="1670123" y="1084106"/>
            <a:ext cx="8104370" cy="5119218"/>
          </a:xfrm>
          <a:prstGeom prst="rect">
            <a:avLst/>
          </a:prstGeom>
        </p:spPr>
      </p:pic>
    </p:spTree>
    <p:extLst>
      <p:ext uri="{BB962C8B-B14F-4D97-AF65-F5344CB8AC3E}">
        <p14:creationId xmlns:p14="http://schemas.microsoft.com/office/powerpoint/2010/main" val="390531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MIN-heap operations - insert</a:t>
            </a:r>
          </a:p>
        </p:txBody>
      </p:sp>
      <p:sp>
        <p:nvSpPr>
          <p:cNvPr id="3" name="Content Placeholder 2"/>
          <p:cNvSpPr>
            <a:spLocks noGrp="1"/>
          </p:cNvSpPr>
          <p:nvPr>
            <p:ph idx="1"/>
          </p:nvPr>
        </p:nvSpPr>
        <p:spPr>
          <a:xfrm>
            <a:off x="641187" y="1590596"/>
            <a:ext cx="10877667" cy="5059196"/>
          </a:xfrm>
        </p:spPr>
        <p:txBody>
          <a:bodyPr anchor="t">
            <a:normAutofit/>
          </a:bodyPr>
          <a:lstStyle/>
          <a:p>
            <a:pPr marL="0" indent="0">
              <a:buNone/>
            </a:pPr>
            <a:r>
              <a:rPr lang="en-US" sz="6000" b="1" dirty="0">
                <a:solidFill>
                  <a:srgbClr val="FF0066"/>
                </a:solidFill>
              </a:rPr>
              <a:t>insert</a:t>
            </a:r>
            <a:r>
              <a:rPr lang="en-US" sz="5400" dirty="0"/>
              <a:t> </a:t>
            </a:r>
            <a:r>
              <a:rPr lang="en-US" sz="5400" dirty="0">
                <a:solidFill>
                  <a:srgbClr val="FFFF00"/>
                </a:solidFill>
              </a:rPr>
              <a:t>step two </a:t>
            </a:r>
          </a:p>
          <a:p>
            <a:pPr marL="0" indent="0">
              <a:buNone/>
            </a:pPr>
            <a:r>
              <a:rPr lang="en-US" sz="3600" dirty="0"/>
              <a:t>Swap the node with </a:t>
            </a:r>
          </a:p>
          <a:p>
            <a:pPr marL="0" indent="0">
              <a:buNone/>
            </a:pPr>
            <a:r>
              <a:rPr lang="en-US" sz="3600" dirty="0"/>
              <a:t>its parent until it is in </a:t>
            </a:r>
          </a:p>
          <a:p>
            <a:pPr marL="0" indent="0">
              <a:buNone/>
            </a:pPr>
            <a:r>
              <a:rPr lang="en-US" sz="3600" dirty="0"/>
              <a:t>its right spot (no </a:t>
            </a:r>
          </a:p>
          <a:p>
            <a:pPr marL="0" indent="0">
              <a:buNone/>
            </a:pPr>
            <a:r>
              <a:rPr lang="en-US" sz="3600" dirty="0"/>
              <a:t>min-heap property </a:t>
            </a:r>
          </a:p>
          <a:p>
            <a:pPr marL="0" indent="0">
              <a:buNone/>
            </a:pPr>
            <a:r>
              <a:rPr lang="en-US" sz="3600" dirty="0"/>
              <a:t>violation occurs)</a:t>
            </a:r>
          </a:p>
        </p:txBody>
      </p:sp>
      <p:pic>
        <p:nvPicPr>
          <p:cNvPr id="4" name="Picture 3"/>
          <p:cNvPicPr>
            <a:picLocks noChangeAspect="1"/>
          </p:cNvPicPr>
          <p:nvPr/>
        </p:nvPicPr>
        <p:blipFill>
          <a:blip r:embed="rId2"/>
          <a:stretch>
            <a:fillRect/>
          </a:stretch>
        </p:blipFill>
        <p:spPr>
          <a:xfrm>
            <a:off x="5243212" y="1790163"/>
            <a:ext cx="6709925" cy="4531015"/>
          </a:xfrm>
          <a:prstGeom prst="rect">
            <a:avLst/>
          </a:prstGeom>
        </p:spPr>
      </p:pic>
    </p:spTree>
    <p:extLst>
      <p:ext uri="{BB962C8B-B14F-4D97-AF65-F5344CB8AC3E}">
        <p14:creationId xmlns:p14="http://schemas.microsoft.com/office/powerpoint/2010/main" val="27227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MIN-heap operations - insert</a:t>
            </a:r>
          </a:p>
        </p:txBody>
      </p:sp>
      <p:sp>
        <p:nvSpPr>
          <p:cNvPr id="3" name="Content Placeholder 2"/>
          <p:cNvSpPr>
            <a:spLocks noGrp="1"/>
          </p:cNvSpPr>
          <p:nvPr>
            <p:ph idx="1"/>
          </p:nvPr>
        </p:nvSpPr>
        <p:spPr>
          <a:xfrm>
            <a:off x="641187" y="1590596"/>
            <a:ext cx="10877667" cy="5059196"/>
          </a:xfrm>
        </p:spPr>
        <p:txBody>
          <a:bodyPr anchor="t">
            <a:normAutofit/>
          </a:bodyPr>
          <a:lstStyle/>
          <a:p>
            <a:pPr marL="0" indent="0">
              <a:buNone/>
            </a:pPr>
            <a:r>
              <a:rPr lang="en-US" sz="6000" b="1" dirty="0">
                <a:solidFill>
                  <a:srgbClr val="FF0066"/>
                </a:solidFill>
              </a:rPr>
              <a:t>insert</a:t>
            </a:r>
            <a:r>
              <a:rPr lang="en-US" sz="5400" dirty="0"/>
              <a:t> </a:t>
            </a:r>
            <a:r>
              <a:rPr lang="en-US" sz="5400" dirty="0">
                <a:solidFill>
                  <a:srgbClr val="FFFF00"/>
                </a:solidFill>
              </a:rPr>
              <a:t>step two </a:t>
            </a:r>
          </a:p>
          <a:p>
            <a:pPr marL="0" indent="0">
              <a:buNone/>
            </a:pPr>
            <a:r>
              <a:rPr lang="en-US" sz="3600" dirty="0"/>
              <a:t>KEEP GOING…</a:t>
            </a:r>
          </a:p>
        </p:txBody>
      </p:sp>
      <p:pic>
        <p:nvPicPr>
          <p:cNvPr id="5" name="Picture 4"/>
          <p:cNvPicPr>
            <a:picLocks noChangeAspect="1"/>
          </p:cNvPicPr>
          <p:nvPr/>
        </p:nvPicPr>
        <p:blipFill rotWithShape="1">
          <a:blip r:embed="rId2"/>
          <a:srcRect l="811"/>
          <a:stretch/>
        </p:blipFill>
        <p:spPr>
          <a:xfrm>
            <a:off x="5451399" y="1710974"/>
            <a:ext cx="6419630" cy="4864831"/>
          </a:xfrm>
          <a:prstGeom prst="rect">
            <a:avLst/>
          </a:prstGeom>
        </p:spPr>
      </p:pic>
    </p:spTree>
    <p:extLst>
      <p:ext uri="{BB962C8B-B14F-4D97-AF65-F5344CB8AC3E}">
        <p14:creationId xmlns:p14="http://schemas.microsoft.com/office/powerpoint/2010/main" val="644230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2534</TotalTime>
  <Words>1105</Words>
  <Application>Microsoft Office PowerPoint</Application>
  <PresentationFormat>Widescreen</PresentationFormat>
  <Paragraphs>121</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Celestial</vt:lpstr>
      <vt:lpstr>heaps</vt:lpstr>
      <vt:lpstr>heaps – THERE’s TWO KINDS</vt:lpstr>
      <vt:lpstr>min-heap</vt:lpstr>
      <vt:lpstr>heaps:  MIN-HEAP</vt:lpstr>
      <vt:lpstr>HEAPS: MIN-HEAP</vt:lpstr>
      <vt:lpstr>MIN-heap operations - insert</vt:lpstr>
      <vt:lpstr>MIN-heap operations - insert</vt:lpstr>
      <vt:lpstr>MIN-heap operations - insert</vt:lpstr>
      <vt:lpstr>MIN-heap operations - insert</vt:lpstr>
      <vt:lpstr>MIN-heap operations - insert</vt:lpstr>
      <vt:lpstr>heap operations - Remove</vt:lpstr>
      <vt:lpstr>heap operations - Remove</vt:lpstr>
      <vt:lpstr>heap operations - Remove</vt:lpstr>
      <vt:lpstr>heap operations - Remove</vt:lpstr>
      <vt:lpstr>heap operations - Remove</vt:lpstr>
      <vt:lpstr>heap operations - Remove</vt:lpstr>
      <vt:lpstr>heap operations - Remove</vt:lpstr>
      <vt:lpstr>Time Complexity of Insert/REMOVE in Heap</vt:lpstr>
      <vt:lpstr>heap operations (all the other ones)</vt:lpstr>
      <vt:lpstr>Heap implementation - ARRAY</vt:lpstr>
      <vt:lpstr>Heap implementation - ARRAY</vt:lpstr>
      <vt:lpstr>Heap implementation - ARRAY</vt:lpstr>
      <vt:lpstr>max-heap</vt:lpstr>
      <vt:lpstr>heaps:  Max-Heap</vt:lpstr>
      <vt:lpstr>minheap example</vt:lpstr>
      <vt:lpstr>heaps:  Max-Heap</vt:lpstr>
      <vt:lpstr>HEIGHT of HEAP (or binary tree)</vt:lpstr>
      <vt:lpstr>HEIGHT of HEAP (or a complete binary tree)</vt:lpstr>
      <vt:lpstr>HEIGHT of HEAP (or a complete binary tree)</vt:lpstr>
      <vt:lpstr>efficiency – Big O Notation</vt:lpstr>
      <vt:lpstr>PowerPoint Presentation</vt:lpstr>
    </vt:vector>
  </TitlesOfParts>
  <Company>Tennessee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dc:title>
  <dc:creator>Crockett, April</dc:creator>
  <cp:lastModifiedBy>Crockett, April</cp:lastModifiedBy>
  <cp:revision>88</cp:revision>
  <dcterms:created xsi:type="dcterms:W3CDTF">2018-03-22T22:11:43Z</dcterms:created>
  <dcterms:modified xsi:type="dcterms:W3CDTF">2021-04-19T16:13:53Z</dcterms:modified>
</cp:coreProperties>
</file>